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3" r:id="rId4"/>
    <p:sldId id="258" r:id="rId5"/>
    <p:sldId id="257" r:id="rId6"/>
    <p:sldId id="261" r:id="rId7"/>
    <p:sldId id="262" r:id="rId8"/>
    <p:sldId id="264" r:id="rId9"/>
    <p:sldId id="267" r:id="rId10"/>
    <p:sldId id="266" r:id="rId11"/>
    <p:sldId id="268" r:id="rId12"/>
    <p:sldId id="269" r:id="rId13"/>
    <p:sldId id="270" r:id="rId14"/>
    <p:sldId id="278" r:id="rId15"/>
    <p:sldId id="277" r:id="rId16"/>
    <p:sldId id="276" r:id="rId17"/>
    <p:sldId id="275" r:id="rId18"/>
    <p:sldId id="274" r:id="rId19"/>
    <p:sldId id="273" r:id="rId20"/>
    <p:sldId id="272" r:id="rId21"/>
    <p:sldId id="279" r:id="rId22"/>
    <p:sldId id="282" r:id="rId23"/>
    <p:sldId id="281" r:id="rId24"/>
    <p:sldId id="283" r:id="rId25"/>
    <p:sldId id="280" r:id="rId26"/>
    <p:sldId id="284" r:id="rId27"/>
    <p:sldId id="285" r:id="rId28"/>
    <p:sldId id="287" r:id="rId29"/>
    <p:sldId id="286" r:id="rId30"/>
    <p:sldId id="271" r:id="rId31"/>
  </p:sldIdLst>
  <p:sldSz cx="9144000" cy="6858000" type="screen4x3"/>
  <p:notesSz cx="6858000" cy="9144000"/>
  <p:custDataLst>
    <p:tags r:id="rId3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3399"/>
    <a:srgbClr val="00CC00"/>
    <a:srgbClr val="FFCC99"/>
  </p:clrMru>
</p:presentationPr>
</file>

<file path=ppt/tableStyles.xml><?xml version="1.0" encoding="utf-8"?>
<a:tblStyleLst xmlns:a="http://schemas.openxmlformats.org/drawingml/2006/main" def="{5C22544A-7EE6-4342-B048-85BDC9FD1C3A}">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A2E7342-9D23-421C-97D4-41FB69A36DD3}" type="datetimeFigureOut">
              <a:rPr lang="ru-RU" smtClean="0"/>
              <a:pPr/>
              <a:t>14.12.2014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D86989-9D88-4DA6-AF06-8D0F0E041A8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A2E7342-9D23-421C-97D4-41FB69A36DD3}" type="datetimeFigureOut">
              <a:rPr lang="ru-RU" smtClean="0"/>
              <a:pPr/>
              <a:t>14.12.2014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D86989-9D88-4DA6-AF06-8D0F0E041A8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A2E7342-9D23-421C-97D4-41FB69A36DD3}" type="datetimeFigureOut">
              <a:rPr lang="ru-RU" smtClean="0"/>
              <a:pPr/>
              <a:t>14.12.2014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D86989-9D88-4DA6-AF06-8D0F0E041A8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A2E7342-9D23-421C-97D4-41FB69A36DD3}" type="datetimeFigureOut">
              <a:rPr lang="ru-RU" smtClean="0"/>
              <a:pPr/>
              <a:t>14.12.2014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D86989-9D88-4DA6-AF06-8D0F0E041A8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A2E7342-9D23-421C-97D4-41FB69A36DD3}" type="datetimeFigureOut">
              <a:rPr lang="ru-RU" smtClean="0"/>
              <a:pPr/>
              <a:t>14.12.2014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D86989-9D88-4DA6-AF06-8D0F0E041A8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A2E7342-9D23-421C-97D4-41FB69A36DD3}" type="datetimeFigureOut">
              <a:rPr lang="ru-RU" smtClean="0"/>
              <a:pPr/>
              <a:t>14.12.2014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D86989-9D88-4DA6-AF06-8D0F0E041A8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A2E7342-9D23-421C-97D4-41FB69A36DD3}" type="datetimeFigureOut">
              <a:rPr lang="ru-RU" smtClean="0"/>
              <a:pPr/>
              <a:t>14.12.2014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9D86989-9D88-4DA6-AF06-8D0F0E041A8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A2E7342-9D23-421C-97D4-41FB69A36DD3}" type="datetimeFigureOut">
              <a:rPr lang="ru-RU" smtClean="0"/>
              <a:pPr/>
              <a:t>14.12.2014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9D86989-9D88-4DA6-AF06-8D0F0E041A8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A2E7342-9D23-421C-97D4-41FB69A36DD3}" type="datetimeFigureOut">
              <a:rPr lang="ru-RU" smtClean="0"/>
              <a:pPr/>
              <a:t>14.12.2014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9D86989-9D88-4DA6-AF06-8D0F0E041A8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A2E7342-9D23-421C-97D4-41FB69A36DD3}" type="datetimeFigureOut">
              <a:rPr lang="ru-RU" smtClean="0"/>
              <a:pPr/>
              <a:t>14.12.2014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D86989-9D88-4DA6-AF06-8D0F0E041A8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A2E7342-9D23-421C-97D4-41FB69A36DD3}" type="datetimeFigureOut">
              <a:rPr lang="ru-RU" smtClean="0"/>
              <a:pPr/>
              <a:t>14.12.2014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D86989-9D88-4DA6-AF06-8D0F0E041A8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2E7342-9D23-421C-97D4-41FB69A36DD3}" type="datetimeFigureOut">
              <a:rPr lang="ru-RU" smtClean="0"/>
              <a:pPr/>
              <a:t>14.12.2014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86989-9D88-4DA6-AF06-8D0F0E041A8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7.xml"/><Relationship Id="rId5" Type="http://schemas.openxmlformats.org/officeDocument/2006/relationships/image" Target="../media/image13.gif"/><Relationship Id="rId4" Type="http://schemas.openxmlformats.org/officeDocument/2006/relationships/image" Target="../media/image12.gif"/></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132856"/>
            <a:ext cx="7772400" cy="2439152"/>
          </a:xfrm>
        </p:spPr>
        <p:txBody>
          <a:bodyPr>
            <a:noAutofit/>
          </a:bodyPr>
          <a:lstStyle/>
          <a:p>
            <a:r>
              <a:rPr lang="ru-RU" sz="6000" b="1" i="1" dirty="0" smtClean="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rPr>
              <a:t>Копилка </a:t>
            </a:r>
            <a:r>
              <a:rPr lang="ru-RU" sz="6000" b="1" i="1" dirty="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rPr>
              <a:t>примеров </a:t>
            </a:r>
            <a:r>
              <a:rPr lang="ru-RU" sz="6000" b="1" i="1" dirty="0" smtClean="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rPr>
              <a:t>рефлексии на уроках по ФГОС НОО</a:t>
            </a:r>
            <a:r>
              <a:rPr lang="ru-RU" sz="6000" b="1" dirty="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rPr>
              <a:t/>
            </a:r>
            <a:br>
              <a:rPr lang="ru-RU" sz="6000" b="1" dirty="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rPr>
            </a:br>
            <a:r>
              <a:rPr lang="ru-RU" sz="6000" b="1" dirty="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rPr>
              <a:t> </a:t>
            </a:r>
            <a:br>
              <a:rPr lang="ru-RU" sz="6000" b="1" dirty="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rPr>
            </a:br>
            <a:endParaRPr lang="ru-RU" sz="6000" b="1" dirty="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00034" y="6215082"/>
            <a:ext cx="8358246" cy="428628"/>
          </a:xfrm>
        </p:spPr>
        <p:txBody>
          <a:bodyPr>
            <a:noAutofit/>
          </a:bodyPr>
          <a:lstStyle/>
          <a:p>
            <a:endParaRPr lang="ru-RU" sz="1800" b="1" i="1" dirty="0">
              <a:solidFill>
                <a:srgbClr val="000099"/>
              </a:solidFill>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cstate="print"/>
          <a:stretch>
            <a:fillRect/>
          </a:stretch>
        </p:blipFill>
        <p:spPr bwMode="auto">
          <a:xfrm>
            <a:off x="3428992" y="3643314"/>
            <a:ext cx="2571768" cy="242889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683568" y="836712"/>
            <a:ext cx="8229600" cy="1143000"/>
          </a:xfrm>
          <a:prstGeom prst="rect">
            <a:avLst/>
          </a:prstGeom>
        </p:spPr>
        <p:txBody>
          <a:bodyPr>
            <a:normAutofit fontScale="90000" lnSpcReduction="20000"/>
          </a:bodyPr>
          <a:lstStyle/>
          <a:p>
            <a:pPr lvl="0" algn="ctr">
              <a:spcBef>
                <a:spcPct val="0"/>
              </a:spcBef>
            </a:pPr>
            <a:r>
              <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7. Метод</a:t>
            </a:r>
            <a:r>
              <a:rPr kumimoji="0" lang="ru-RU" sz="4400" b="1" i="1" u="none" strike="noStrike" kern="1200" cap="none" spc="0" normalizeH="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 «</a:t>
            </a:r>
            <a:r>
              <a:rPr lang="ru-RU" sz="4000" b="1" i="1"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Благодарю</a:t>
            </a:r>
            <a:r>
              <a:rPr kumimoji="0" lang="ru-RU" sz="4400" b="1" i="1" u="none" strike="noStrike" kern="1200" cap="none" spc="0" normalizeH="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a:t>
            </a:r>
            <a:r>
              <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 </a:t>
            </a:r>
            <a: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t/>
            </a:r>
            <a:b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br>
            <a:endPar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endParaRPr>
          </a:p>
        </p:txBody>
      </p:sp>
      <p:sp>
        <p:nvSpPr>
          <p:cNvPr id="3" name="Прямоугольник 2"/>
          <p:cNvSpPr/>
          <p:nvPr/>
        </p:nvSpPr>
        <p:spPr>
          <a:xfrm>
            <a:off x="323528" y="1500174"/>
            <a:ext cx="8534752" cy="3046988"/>
          </a:xfrm>
          <a:prstGeom prst="rect">
            <a:avLst/>
          </a:prstGeom>
        </p:spPr>
        <p:txBody>
          <a:bodyPr wrap="square">
            <a:spAutoFit/>
          </a:bodyPr>
          <a:lstStyle/>
          <a:p>
            <a:pPr algn="just"/>
            <a:r>
              <a:rPr lang="ru-RU" sz="2400" dirty="0">
                <a:solidFill>
                  <a:schemeClr val="accent1">
                    <a:lumMod val="50000"/>
                  </a:schemeClr>
                </a:solidFill>
                <a:latin typeface="Times New Roman" pitchFamily="18" charset="0"/>
                <a:cs typeface="Times New Roman" pitchFamily="18" charset="0"/>
              </a:rPr>
              <a:t>В конце урока учитель предлагает каждому ученику выбрать только одного из ребят, кому хочется сказать спасибо </a:t>
            </a:r>
            <a:r>
              <a:rPr lang="ru-RU" sz="2400" dirty="0" smtClean="0">
                <a:solidFill>
                  <a:schemeClr val="accent1">
                    <a:lumMod val="50000"/>
                  </a:schemeClr>
                </a:solidFill>
                <a:latin typeface="Times New Roman" pitchFamily="18" charset="0"/>
                <a:cs typeface="Times New Roman" pitchFamily="18" charset="0"/>
              </a:rPr>
              <a:t>за сотрудничество </a:t>
            </a:r>
            <a:r>
              <a:rPr lang="ru-RU" sz="2400" dirty="0">
                <a:solidFill>
                  <a:schemeClr val="accent1">
                    <a:lumMod val="50000"/>
                  </a:schemeClr>
                </a:solidFill>
                <a:latin typeface="Times New Roman" pitchFamily="18" charset="0"/>
                <a:cs typeface="Times New Roman" pitchFamily="18" charset="0"/>
              </a:rPr>
              <a:t>и пояснить, в чем именно это сотрудничество проявилось. Учителя из числа выбираемых следует исключить. Благодарственное слово педагога является завершающим. При этом он выбирает тех, кому досталось наименьшее количество комплиментов, стараясь найти </a:t>
            </a:r>
            <a:r>
              <a:rPr lang="ru-RU" sz="2400" dirty="0" smtClean="0">
                <a:solidFill>
                  <a:schemeClr val="accent1">
                    <a:lumMod val="50000"/>
                  </a:schemeClr>
                </a:solidFill>
                <a:latin typeface="Times New Roman" pitchFamily="18" charset="0"/>
                <a:cs typeface="Times New Roman" pitchFamily="18" charset="0"/>
              </a:rPr>
              <a:t>убедительные </a:t>
            </a:r>
            <a:r>
              <a:rPr lang="ru-RU" sz="2400" dirty="0">
                <a:solidFill>
                  <a:schemeClr val="accent1">
                    <a:lumMod val="50000"/>
                  </a:schemeClr>
                </a:solidFill>
                <a:latin typeface="Times New Roman" pitchFamily="18" charset="0"/>
                <a:cs typeface="Times New Roman" pitchFamily="18" charset="0"/>
              </a:rPr>
              <a:t>слова признательности и этому участнику событий.</a:t>
            </a:r>
          </a:p>
        </p:txBody>
      </p:sp>
      <p:pic>
        <p:nvPicPr>
          <p:cNvPr id="4" name="Рисунок 3" descr="237.jpg"/>
          <p:cNvPicPr>
            <a:picLocks noChangeAspect="1"/>
          </p:cNvPicPr>
          <p:nvPr/>
        </p:nvPicPr>
        <p:blipFill>
          <a:blip r:embed="rId2" cstate="print"/>
          <a:stretch>
            <a:fillRect/>
          </a:stretch>
        </p:blipFill>
        <p:spPr>
          <a:xfrm>
            <a:off x="3357554" y="4643446"/>
            <a:ext cx="2304256" cy="204188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1547664" y="2132856"/>
          <a:ext cx="6077585" cy="2473554"/>
        </p:xfrm>
        <a:graphic>
          <a:graphicData uri="http://schemas.openxmlformats.org/drawingml/2006/table">
            <a:tbl>
              <a:tblPr>
                <a:tableStyleId>{35758FB7-9AC5-4552-8A53-C91805E547FA}</a:tableStyleId>
              </a:tblPr>
              <a:tblGrid>
                <a:gridCol w="6077585"/>
              </a:tblGrid>
              <a:tr h="2473554">
                <a:tc>
                  <a:txBody>
                    <a:bodyPr/>
                    <a:lstStyle/>
                    <a:p>
                      <a:pPr>
                        <a:lnSpc>
                          <a:spcPct val="115000"/>
                        </a:lnSpc>
                        <a:spcAft>
                          <a:spcPts val="0"/>
                        </a:spcAft>
                      </a:pPr>
                      <a:endParaRPr lang="ru-RU" sz="1200" dirty="0" smtClean="0"/>
                    </a:p>
                    <a:p>
                      <a:pPr>
                        <a:lnSpc>
                          <a:spcPct val="115000"/>
                        </a:lnSpc>
                        <a:spcAft>
                          <a:spcPts val="0"/>
                        </a:spcAft>
                      </a:pPr>
                      <a:endParaRPr lang="ru-RU" sz="1200" dirty="0" smtClean="0"/>
                    </a:p>
                    <a:p>
                      <a:pPr>
                        <a:lnSpc>
                          <a:spcPct val="115000"/>
                        </a:lnSpc>
                        <a:spcAft>
                          <a:spcPts val="0"/>
                        </a:spcAft>
                      </a:pPr>
                      <a:endParaRPr lang="ru-RU" sz="1200" dirty="0" smtClean="0"/>
                    </a:p>
                    <a:p>
                      <a:pPr>
                        <a:lnSpc>
                          <a:spcPct val="115000"/>
                        </a:lnSpc>
                        <a:spcAft>
                          <a:spcPts val="0"/>
                        </a:spcAft>
                      </a:pPr>
                      <a:endParaRPr lang="ru-RU" sz="1200" dirty="0" smtClean="0"/>
                    </a:p>
                    <a:p>
                      <a:pPr>
                        <a:lnSpc>
                          <a:spcPct val="115000"/>
                        </a:lnSpc>
                        <a:spcAft>
                          <a:spcPts val="0"/>
                        </a:spcAft>
                      </a:pPr>
                      <a:endParaRPr lang="ru-RU" sz="1200" dirty="0" smtClean="0"/>
                    </a:p>
                    <a:p>
                      <a:pPr>
                        <a:lnSpc>
                          <a:spcPct val="115000"/>
                        </a:lnSpc>
                        <a:spcAft>
                          <a:spcPts val="0"/>
                        </a:spcAft>
                      </a:pPr>
                      <a:r>
                        <a:rPr lang="ru-RU" sz="1200" dirty="0" smtClean="0"/>
                        <a:t>                                                                                             </a:t>
                      </a:r>
                      <a:endParaRPr lang="ru-RU" sz="1200" dirty="0">
                        <a:latin typeface="Times New Roman"/>
                        <a:ea typeface="Times New Roman"/>
                        <a:cs typeface="Times New Roman"/>
                      </a:endParaRPr>
                    </a:p>
                  </a:txBody>
                  <a:tcPr marL="68580" marR="68580" marT="0" marB="0"/>
                </a:tc>
              </a:tr>
            </a:tbl>
          </a:graphicData>
        </a:graphic>
      </p:graphicFrame>
      <p:sp>
        <p:nvSpPr>
          <p:cNvPr id="23558" name="Rectangle 6"/>
          <p:cNvSpPr>
            <a:spLocks noChangeArrowheads="1"/>
          </p:cNvSpPr>
          <p:nvPr/>
        </p:nvSpPr>
        <p:spPr bwMode="auto">
          <a:xfrm>
            <a:off x="1835696" y="3068960"/>
            <a:ext cx="1944216" cy="61901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ru-RU" b="1" i="1" dirty="0" smtClean="0">
                <a:solidFill>
                  <a:schemeClr val="accent1">
                    <a:lumMod val="50000"/>
                  </a:schemeClr>
                </a:solidFill>
                <a:latin typeface="Times New Roman" pitchFamily="18" charset="0"/>
                <a:cs typeface="Times New Roman" pitchFamily="18" charset="0"/>
              </a:rPr>
              <a:t>Ничего не понял</a:t>
            </a:r>
            <a:endParaRPr lang="ru-RU" b="1" i="1" dirty="0">
              <a:solidFill>
                <a:schemeClr val="accent1">
                  <a:lumMod val="50000"/>
                </a:schemeClr>
              </a:solidFill>
              <a:latin typeface="Times New Roman" pitchFamily="18" charset="0"/>
              <a:cs typeface="Times New Roman" pitchFamily="18" charset="0"/>
            </a:endParaRPr>
          </a:p>
        </p:txBody>
      </p:sp>
      <p:sp>
        <p:nvSpPr>
          <p:cNvPr id="23559" name="Rectangle 7"/>
          <p:cNvSpPr>
            <a:spLocks noChangeArrowheads="1"/>
          </p:cNvSpPr>
          <p:nvPr/>
        </p:nvSpPr>
        <p:spPr bwMode="auto">
          <a:xfrm>
            <a:off x="1763688" y="2204864"/>
            <a:ext cx="2016224" cy="6016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ru-RU" b="1" i="1" dirty="0" smtClean="0">
                <a:solidFill>
                  <a:schemeClr val="accent1">
                    <a:lumMod val="50000"/>
                  </a:schemeClr>
                </a:solidFill>
                <a:latin typeface="Times New Roman" pitchFamily="18" charset="0"/>
                <a:cs typeface="Times New Roman" pitchFamily="18" charset="0"/>
              </a:rPr>
              <a:t>Получил удовольствие</a:t>
            </a:r>
            <a:endParaRPr lang="ru-RU" b="1" i="1" dirty="0">
              <a:solidFill>
                <a:schemeClr val="accent1">
                  <a:lumMod val="50000"/>
                </a:schemeClr>
              </a:solidFill>
              <a:latin typeface="Times New Roman" pitchFamily="18" charset="0"/>
              <a:cs typeface="Times New Roman" pitchFamily="18" charset="0"/>
            </a:endParaRPr>
          </a:p>
        </p:txBody>
      </p:sp>
      <p:sp>
        <p:nvSpPr>
          <p:cNvPr id="23555" name="Rectangle 3"/>
          <p:cNvSpPr>
            <a:spLocks noChangeArrowheads="1"/>
          </p:cNvSpPr>
          <p:nvPr/>
        </p:nvSpPr>
        <p:spPr bwMode="auto">
          <a:xfrm>
            <a:off x="1835696" y="3861048"/>
            <a:ext cx="1944216" cy="6016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ru-RU" b="1" i="1" dirty="0" smtClean="0">
                <a:solidFill>
                  <a:schemeClr val="accent1">
                    <a:lumMod val="50000"/>
                  </a:schemeClr>
                </a:solidFill>
                <a:latin typeface="Times New Roman" pitchFamily="18" charset="0"/>
                <a:cs typeface="Times New Roman" pitchFamily="18" charset="0"/>
              </a:rPr>
              <a:t>Удивился</a:t>
            </a:r>
            <a:endParaRPr lang="ru-RU" b="1" i="1" dirty="0">
              <a:solidFill>
                <a:schemeClr val="accent1">
                  <a:lumMod val="50000"/>
                </a:schemeClr>
              </a:solidFill>
              <a:latin typeface="Times New Roman" pitchFamily="18" charset="0"/>
              <a:cs typeface="Times New Roman" pitchFamily="18" charset="0"/>
            </a:endParaRPr>
          </a:p>
        </p:txBody>
      </p:sp>
      <p:sp>
        <p:nvSpPr>
          <p:cNvPr id="23553" name="Rectangle 1"/>
          <p:cNvSpPr>
            <a:spLocks noChangeArrowheads="1"/>
          </p:cNvSpPr>
          <p:nvPr/>
        </p:nvSpPr>
        <p:spPr bwMode="auto">
          <a:xfrm>
            <a:off x="5508104" y="2204864"/>
            <a:ext cx="1872208" cy="5760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ru-RU" b="1" i="1" dirty="0" smtClean="0">
                <a:solidFill>
                  <a:schemeClr val="accent1">
                    <a:lumMod val="50000"/>
                  </a:schemeClr>
                </a:solidFill>
                <a:latin typeface="Times New Roman" pitchFamily="18" charset="0"/>
                <a:cs typeface="Times New Roman" pitchFamily="18" charset="0"/>
              </a:rPr>
              <a:t>Узнал что-то новое</a:t>
            </a:r>
            <a:endParaRPr lang="ru-RU" b="1" i="1" dirty="0">
              <a:solidFill>
                <a:schemeClr val="accent1">
                  <a:lumMod val="50000"/>
                </a:schemeClr>
              </a:solidFill>
              <a:latin typeface="Times New Roman" pitchFamily="18" charset="0"/>
              <a:cs typeface="Times New Roman" pitchFamily="18" charset="0"/>
            </a:endParaRPr>
          </a:p>
        </p:txBody>
      </p:sp>
      <p:sp>
        <p:nvSpPr>
          <p:cNvPr id="23556" name="Rectangle 4"/>
          <p:cNvSpPr>
            <a:spLocks noChangeArrowheads="1"/>
          </p:cNvSpPr>
          <p:nvPr/>
        </p:nvSpPr>
        <p:spPr bwMode="auto">
          <a:xfrm>
            <a:off x="5508104" y="3861048"/>
            <a:ext cx="1819275" cy="4679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ru-RU" b="1" i="1" dirty="0" smtClean="0">
                <a:latin typeface="Times New Roman" pitchFamily="18" charset="0"/>
                <a:cs typeface="Times New Roman" pitchFamily="18" charset="0"/>
              </a:rPr>
              <a:t>Расстроился</a:t>
            </a:r>
            <a:endParaRPr lang="ru-RU" b="1" i="1" dirty="0">
              <a:latin typeface="Times New Roman" pitchFamily="18" charset="0"/>
              <a:cs typeface="Times New Roman" pitchFamily="18" charset="0"/>
            </a:endParaRPr>
          </a:p>
        </p:txBody>
      </p:sp>
      <p:sp>
        <p:nvSpPr>
          <p:cNvPr id="23554" name="Rectangle 2"/>
          <p:cNvSpPr>
            <a:spLocks noChangeArrowheads="1"/>
          </p:cNvSpPr>
          <p:nvPr/>
        </p:nvSpPr>
        <p:spPr bwMode="auto">
          <a:xfrm>
            <a:off x="5508104" y="2996952"/>
            <a:ext cx="1819275" cy="53482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ru-RU" b="1" i="1" dirty="0" smtClean="0">
                <a:solidFill>
                  <a:schemeClr val="accent1">
                    <a:lumMod val="50000"/>
                  </a:schemeClr>
                </a:solidFill>
                <a:latin typeface="Times New Roman" pitchFamily="18" charset="0"/>
                <a:cs typeface="Times New Roman" pitchFamily="18" charset="0"/>
              </a:rPr>
              <a:t>Научился</a:t>
            </a:r>
            <a:endParaRPr lang="ru-RU" b="1" i="1" dirty="0">
              <a:solidFill>
                <a:schemeClr val="accent1">
                  <a:lumMod val="50000"/>
                </a:schemeClr>
              </a:solidFill>
              <a:latin typeface="Times New Roman" pitchFamily="18" charset="0"/>
              <a:cs typeface="Times New Roman" pitchFamily="18" charset="0"/>
            </a:endParaRPr>
          </a:p>
        </p:txBody>
      </p:sp>
      <p:sp>
        <p:nvSpPr>
          <p:cNvPr id="12" name="Солнце 11"/>
          <p:cNvSpPr/>
          <p:nvPr/>
        </p:nvSpPr>
        <p:spPr>
          <a:xfrm>
            <a:off x="3923928" y="2564904"/>
            <a:ext cx="1368152" cy="1270203"/>
          </a:xfrm>
          <a:prstGeom prst="sun">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ru-RU"/>
          </a:p>
        </p:txBody>
      </p:sp>
      <p:sp>
        <p:nvSpPr>
          <p:cNvPr id="11" name="TextBox 10"/>
          <p:cNvSpPr txBox="1"/>
          <p:nvPr/>
        </p:nvSpPr>
        <p:spPr>
          <a:xfrm>
            <a:off x="4355976" y="2852936"/>
            <a:ext cx="432048" cy="707886"/>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Я</a:t>
            </a:r>
            <a:endParaRPr lang="ru-RU"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13" name="Заголовок 1"/>
          <p:cNvSpPr txBox="1">
            <a:spLocks noGrp="1"/>
          </p:cNvSpPr>
          <p:nvPr>
            <p:ph type="title"/>
          </p:nvPr>
        </p:nvSpPr>
        <p:spPr>
          <a:xfrm>
            <a:off x="467544" y="620688"/>
            <a:ext cx="8229600" cy="1143000"/>
          </a:xfrm>
          <a:prstGeom prst="rect">
            <a:avLst/>
          </a:prstGeom>
        </p:spPr>
        <p:txBody>
          <a:bodyPr>
            <a:normAutofit fontScale="90000"/>
          </a:bodyPr>
          <a:lstStyle/>
          <a:p>
            <a:pPr lvl="0" algn="ctr">
              <a:spcBef>
                <a:spcPct val="0"/>
              </a:spcBef>
            </a:pPr>
            <a:r>
              <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8.  </a:t>
            </a:r>
            <a:r>
              <a:rPr kumimoji="0" lang="ru-RU" sz="4400" b="1" i="1" u="none" strike="noStrike" kern="1200" cap="none" spc="0" normalizeH="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 «</a:t>
            </a:r>
            <a:r>
              <a:rPr lang="ru-RU" sz="4000" b="1" i="1"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Лист самооценки</a:t>
            </a:r>
            <a:r>
              <a:rPr kumimoji="0" lang="ru-RU" sz="4400" b="1" i="1" u="none" strike="noStrike" kern="1200" cap="none" spc="0" normalizeH="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a:t>
            </a:r>
            <a:r>
              <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 </a:t>
            </a:r>
            <a: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t/>
            </a:r>
            <a:b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br>
            <a:endPar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endParaRPr>
          </a:p>
        </p:txBody>
      </p:sp>
      <p:pic>
        <p:nvPicPr>
          <p:cNvPr id="14" name="Рисунок 13" descr="139.gif"/>
          <p:cNvPicPr>
            <a:picLocks noChangeAspect="1"/>
          </p:cNvPicPr>
          <p:nvPr/>
        </p:nvPicPr>
        <p:blipFill>
          <a:blip r:embed="rId2" cstate="print"/>
          <a:stretch>
            <a:fillRect/>
          </a:stretch>
        </p:blipFill>
        <p:spPr>
          <a:xfrm>
            <a:off x="3500430" y="4786322"/>
            <a:ext cx="2151690" cy="164307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Таблица 9"/>
          <p:cNvGraphicFramePr>
            <a:graphicFrameLocks noGrp="1"/>
          </p:cNvGraphicFramePr>
          <p:nvPr/>
        </p:nvGraphicFramePr>
        <p:xfrm>
          <a:off x="1331640" y="3212976"/>
          <a:ext cx="6639193" cy="3073545"/>
        </p:xfrm>
        <a:graphic>
          <a:graphicData uri="http://schemas.openxmlformats.org/drawingml/2006/table">
            <a:tbl>
              <a:tblPr/>
              <a:tblGrid>
                <a:gridCol w="3319250"/>
                <a:gridCol w="3319943"/>
              </a:tblGrid>
              <a:tr h="614709">
                <a:tc>
                  <a:txBody>
                    <a:bodyPr/>
                    <a:lstStyle/>
                    <a:p>
                      <a:pPr algn="ctr">
                        <a:lnSpc>
                          <a:spcPct val="115000"/>
                        </a:lnSpc>
                        <a:spcAft>
                          <a:spcPts val="0"/>
                        </a:spcAft>
                      </a:pPr>
                      <a:r>
                        <a:rPr lang="ru-RU" sz="2000" b="1" i="1" dirty="0">
                          <a:solidFill>
                            <a:schemeClr val="accent1">
                              <a:lumMod val="50000"/>
                            </a:schemeClr>
                          </a:solidFill>
                          <a:latin typeface="Times New Roman"/>
                          <a:ea typeface="Times New Roman"/>
                          <a:cs typeface="Times New Roman"/>
                        </a:rPr>
                        <a:t>Вид задания</a:t>
                      </a:r>
                      <a:endParaRPr lang="ru-RU" sz="2000" i="1" dirty="0">
                        <a:solidFill>
                          <a:schemeClr val="accent1">
                            <a:lumMod val="50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i="1" dirty="0">
                          <a:solidFill>
                            <a:schemeClr val="accent1">
                              <a:lumMod val="50000"/>
                            </a:schemeClr>
                          </a:solidFill>
                          <a:latin typeface="Times New Roman"/>
                          <a:ea typeface="Times New Roman"/>
                          <a:cs typeface="Times New Roman"/>
                        </a:rPr>
                        <a:t>Отметка</a:t>
                      </a:r>
                      <a:endParaRPr lang="ru-RU" sz="2000" i="1" dirty="0">
                        <a:solidFill>
                          <a:schemeClr val="accent1">
                            <a:lumMod val="50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4709">
                <a:tc>
                  <a:txBody>
                    <a:bodyPr/>
                    <a:lstStyle/>
                    <a:p>
                      <a:pPr algn="just">
                        <a:lnSpc>
                          <a:spcPct val="115000"/>
                        </a:lnSpc>
                        <a:spcAft>
                          <a:spcPts val="0"/>
                        </a:spcAft>
                      </a:pP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4709">
                <a:tc>
                  <a:txBody>
                    <a:bodyPr/>
                    <a:lstStyle/>
                    <a:p>
                      <a:pPr algn="just">
                        <a:lnSpc>
                          <a:spcPct val="115000"/>
                        </a:lnSpc>
                        <a:spcAft>
                          <a:spcPts val="0"/>
                        </a:spcAft>
                      </a:pP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4709">
                <a:tc>
                  <a:txBody>
                    <a:bodyPr/>
                    <a:lstStyle/>
                    <a:p>
                      <a:pPr algn="just">
                        <a:lnSpc>
                          <a:spcPct val="115000"/>
                        </a:lnSpc>
                        <a:spcAft>
                          <a:spcPts val="0"/>
                        </a:spcAft>
                      </a:pP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4709">
                <a:tc>
                  <a:txBody>
                    <a:bodyPr/>
                    <a:lstStyle/>
                    <a:p>
                      <a:pPr algn="just">
                        <a:lnSpc>
                          <a:spcPct val="115000"/>
                        </a:lnSpc>
                        <a:spcAft>
                          <a:spcPts val="0"/>
                        </a:spcAft>
                      </a:pP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Заголовок 1"/>
          <p:cNvSpPr txBox="1">
            <a:spLocks/>
          </p:cNvSpPr>
          <p:nvPr/>
        </p:nvSpPr>
        <p:spPr>
          <a:xfrm>
            <a:off x="323528" y="764704"/>
            <a:ext cx="8229600" cy="1143000"/>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9.   «</a:t>
            </a:r>
            <a: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t>Лист самоконтроля</a:t>
            </a:r>
            <a:r>
              <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 </a:t>
            </a:r>
            <a: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t/>
            </a:r>
            <a:b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br>
            <a:endPar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endParaRPr>
          </a:p>
        </p:txBody>
      </p:sp>
      <p:sp>
        <p:nvSpPr>
          <p:cNvPr id="26632" name="Rectangle 8"/>
          <p:cNvSpPr>
            <a:spLocks noChangeArrowheads="1"/>
          </p:cNvSpPr>
          <p:nvPr/>
        </p:nvSpPr>
        <p:spPr bwMode="auto">
          <a:xfrm>
            <a:off x="539552" y="1542564"/>
            <a:ext cx="8208912"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Лист ведется на протяжении всего урока.</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accent1">
                  <a:lumMod val="50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Фамилия, имя ученика _____________________</a:t>
            </a:r>
            <a:endParaRPr kumimoji="0" lang="ru-RU" sz="2400" b="0" i="0" u="none" strike="noStrike" cap="none" normalizeH="0" baseline="0" dirty="0" smtClean="0">
              <a:ln>
                <a:noFill/>
              </a:ln>
              <a:solidFill>
                <a:schemeClr val="accent1">
                  <a:lumMod val="50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13" name="Рисунок 12" descr="00105.gif"/>
          <p:cNvPicPr>
            <a:picLocks noChangeAspect="1"/>
          </p:cNvPicPr>
          <p:nvPr/>
        </p:nvPicPr>
        <p:blipFill>
          <a:blip r:embed="rId2" cstate="print">
            <a:clrChange>
              <a:clrFrom>
                <a:srgbClr val="FFFFFF"/>
              </a:clrFrom>
              <a:clrTo>
                <a:srgbClr val="FFFFFF">
                  <a:alpha val="0"/>
                </a:srgbClr>
              </a:clrTo>
            </a:clrChange>
          </a:blip>
          <a:stretch>
            <a:fillRect/>
          </a:stretch>
        </p:blipFill>
        <p:spPr>
          <a:xfrm>
            <a:off x="7000892" y="1285860"/>
            <a:ext cx="1796780" cy="152663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395536" y="2007732"/>
            <a:ext cx="7962678"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Форма фиксации информации с помощью ключевых слов, графических моделей, кратких предложений и умозаключений, вопросов. В качестве задаваемых преподавателем частей "бортового журнала", которые будут заполняться учащимися, могут быть: ключевые понятия темы, связи, которые может установить студент, важные вопросы.</a:t>
            </a:r>
            <a:endParaRPr kumimoji="0" lang="ru-RU" sz="2200" b="0" i="0" u="none" strike="noStrike" cap="none" normalizeH="0" baseline="0" dirty="0" smtClean="0">
              <a:ln>
                <a:noFill/>
              </a:ln>
              <a:solidFill>
                <a:schemeClr val="accent1">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200" b="0" i="0" u="none" strike="noStrike" cap="none" normalizeH="0" baseline="0" dirty="0" smtClean="0">
              <a:ln>
                <a:noFill/>
              </a:ln>
              <a:solidFill>
                <a:schemeClr val="accent1">
                  <a:lumMod val="50000"/>
                </a:schemeClr>
              </a:solidFill>
              <a:effectLst/>
              <a:latin typeface="Times New Roman" pitchFamily="18" charset="0"/>
              <a:cs typeface="Times New Roman" pitchFamily="18" charset="0"/>
            </a:endParaRPr>
          </a:p>
        </p:txBody>
      </p:sp>
      <p:sp>
        <p:nvSpPr>
          <p:cNvPr id="3" name="Заголовок 1"/>
          <p:cNvSpPr txBox="1">
            <a:spLocks/>
          </p:cNvSpPr>
          <p:nvPr/>
        </p:nvSpPr>
        <p:spPr>
          <a:xfrm>
            <a:off x="323528" y="764704"/>
            <a:ext cx="8229600" cy="1143000"/>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10.   «</a:t>
            </a:r>
            <a: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t>Бортовой журнал</a:t>
            </a:r>
            <a:r>
              <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 </a:t>
            </a:r>
            <a: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t/>
            </a:r>
            <a:b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br>
            <a:endPar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endParaRPr>
          </a:p>
        </p:txBody>
      </p:sp>
      <p:pic>
        <p:nvPicPr>
          <p:cNvPr id="4" name="Рисунок 3" descr="big_smiles_138.gif"/>
          <p:cNvPicPr>
            <a:picLocks noChangeAspect="1"/>
          </p:cNvPicPr>
          <p:nvPr/>
        </p:nvPicPr>
        <p:blipFill>
          <a:blip r:embed="rId2" cstate="print"/>
          <a:stretch>
            <a:fillRect/>
          </a:stretch>
        </p:blipFill>
        <p:spPr>
          <a:xfrm>
            <a:off x="3428992" y="4071942"/>
            <a:ext cx="2643206" cy="2313213"/>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1285860"/>
            <a:ext cx="8001056" cy="5678478"/>
          </a:xfrm>
          <a:prstGeom prst="rect">
            <a:avLst/>
          </a:prstGeom>
        </p:spPr>
        <p:txBody>
          <a:bodyPr wrap="square">
            <a:spAutoFit/>
          </a:bodyPr>
          <a:lstStyle/>
          <a:p>
            <a:r>
              <a:rPr lang="ru-RU" sz="1100" dirty="0" smtClean="0"/>
              <a:t>          </a:t>
            </a:r>
            <a:r>
              <a:rPr lang="ru-RU" sz="1600" dirty="0" smtClean="0"/>
              <a:t>Один из принципов развивающего обучения - принцип активности и сознательности. Ребенок может быть а      активен, если осознает цель учения, его необходимость, если каждое его действие является осознанным и понятным .Обязательным условием создания развивающей среды на уроке является этап рефлексии. Слово рефлексия происходит от латинского </a:t>
            </a:r>
            <a:r>
              <a:rPr lang="ru-RU" sz="1600" dirty="0" err="1" smtClean="0"/>
              <a:t>reflexio</a:t>
            </a:r>
            <a:r>
              <a:rPr lang="ru-RU" sz="1600" dirty="0" smtClean="0"/>
              <a:t> – обращение назад. Словарь иностранных слов определяет рефлексию как размышление о своем внутреннем состоянии, самопознание. Толковый словарь русского языка трактует рефлексию как самоанализ. В современной педагогике под рефлексией понимают самоанализ деятельности и её  результатов.</a:t>
            </a:r>
          </a:p>
          <a:p>
            <a:r>
              <a:rPr lang="ru-RU" sz="1600" dirty="0" smtClean="0"/>
              <a:t>Р                   Рефлексия может осуществляться не только в конце урока, как это принято считать, но и на любом его этапе. Рефлексия направлена на осознание пройденного пути, на сбор в общую копилку замеченного обдуманного, понятого каждым. Её цель не просто уйти с урока с зафиксированным результатом, а выстроить смысловую цепочку, сравнить способы и методы, применяемые другими со своими.</a:t>
            </a:r>
          </a:p>
          <a:p>
            <a:r>
              <a:rPr lang="ru-RU" sz="1600" dirty="0" smtClean="0"/>
              <a:t>Исходя из функций рефлексии предлагается следующая классификация:</a:t>
            </a:r>
          </a:p>
          <a:p>
            <a:r>
              <a:rPr lang="ru-RU" sz="1600" dirty="0" smtClean="0"/>
              <a:t>1. рефлексия настроения и эмоционального состояния</a:t>
            </a:r>
          </a:p>
          <a:p>
            <a:r>
              <a:rPr lang="ru-RU" sz="1600" dirty="0" smtClean="0"/>
              <a:t>2. рефлексия деятельности </a:t>
            </a:r>
          </a:p>
          <a:p>
            <a:r>
              <a:rPr lang="ru-RU" sz="1600" dirty="0" smtClean="0"/>
              <a:t>3. рефлексия содержания учебного материал </a:t>
            </a:r>
          </a:p>
          <a:p>
            <a:r>
              <a:rPr lang="ru-RU" sz="1600" dirty="0" smtClean="0"/>
              <a:t>Проведение рефлексии настроения и эмоционального состояния целесообразно в начале урока с целью    установления эмоционального контакта с группой и в конце деятельности. Применяются карточки с изображением лиц, цветовое изображение настроения, эмоционально-художественное оформление (картина, музыкальный фрагмент).</a:t>
            </a:r>
          </a:p>
          <a:p>
            <a:r>
              <a:rPr lang="ru-RU" sz="1100" dirty="0" smtClean="0"/>
              <a:t>                     </a:t>
            </a:r>
            <a:endParaRPr lang="ru-RU" sz="11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600200" y="1071546"/>
          <a:ext cx="5943600" cy="4724400"/>
        </p:xfrm>
        <a:graphic>
          <a:graphicData uri="http://schemas.openxmlformats.org/drawingml/2006/table">
            <a:tbl>
              <a:tblPr/>
              <a:tblGrid>
                <a:gridCol w="2971800"/>
                <a:gridCol w="2971800"/>
              </a:tblGrid>
              <a:tr h="3195654">
                <a:tc>
                  <a:txBody>
                    <a:bodyPr/>
                    <a:lstStyle/>
                    <a:p>
                      <a:pPr algn="just">
                        <a:spcAft>
                          <a:spcPts val="0"/>
                        </a:spcAft>
                      </a:pPr>
                      <a:r>
                        <a:rPr lang="ru-RU" sz="2000">
                          <a:solidFill>
                            <a:srgbClr val="000000"/>
                          </a:solidFill>
                          <a:latin typeface="verdana"/>
                        </a:rPr>
                        <a:t>1. На уроке я работал</a:t>
                      </a:r>
                    </a:p>
                    <a:p>
                      <a:pPr algn="just">
                        <a:spcBef>
                          <a:spcPts val="600"/>
                        </a:spcBef>
                        <a:spcAft>
                          <a:spcPts val="0"/>
                        </a:spcAft>
                      </a:pPr>
                      <a:r>
                        <a:rPr lang="ru-RU" sz="2000">
                          <a:solidFill>
                            <a:srgbClr val="000000"/>
                          </a:solidFill>
                          <a:latin typeface="verdana"/>
                        </a:rPr>
                        <a:t>2. Своей работой на уроке я</a:t>
                      </a:r>
                    </a:p>
                    <a:p>
                      <a:pPr algn="just">
                        <a:spcBef>
                          <a:spcPts val="600"/>
                        </a:spcBef>
                        <a:spcAft>
                          <a:spcPts val="0"/>
                        </a:spcAft>
                      </a:pPr>
                      <a:r>
                        <a:rPr lang="ru-RU" sz="2000">
                          <a:solidFill>
                            <a:srgbClr val="000000"/>
                          </a:solidFill>
                          <a:latin typeface="verdana"/>
                        </a:rPr>
                        <a:t>3. Урок для меня показался</a:t>
                      </a:r>
                    </a:p>
                    <a:p>
                      <a:pPr algn="just">
                        <a:spcBef>
                          <a:spcPts val="600"/>
                        </a:spcBef>
                        <a:spcAft>
                          <a:spcPts val="0"/>
                        </a:spcAft>
                      </a:pPr>
                      <a:r>
                        <a:rPr lang="ru-RU" sz="2000">
                          <a:solidFill>
                            <a:srgbClr val="000000"/>
                          </a:solidFill>
                          <a:latin typeface="verdana"/>
                        </a:rPr>
                        <a:t>4. За урок я</a:t>
                      </a:r>
                    </a:p>
                    <a:p>
                      <a:pPr algn="just">
                        <a:spcBef>
                          <a:spcPts val="600"/>
                        </a:spcBef>
                        <a:spcAft>
                          <a:spcPts val="0"/>
                        </a:spcAft>
                      </a:pPr>
                      <a:r>
                        <a:rPr lang="ru-RU" sz="2000">
                          <a:solidFill>
                            <a:srgbClr val="000000"/>
                          </a:solidFill>
                          <a:latin typeface="verdana"/>
                        </a:rPr>
                        <a:t>5. Мое настроение</a:t>
                      </a:r>
                    </a:p>
                    <a:p>
                      <a:pPr algn="just">
                        <a:spcBef>
                          <a:spcPts val="600"/>
                        </a:spcBef>
                        <a:spcAft>
                          <a:spcPts val="0"/>
                        </a:spcAft>
                      </a:pPr>
                      <a:r>
                        <a:rPr lang="ru-RU" sz="2000">
                          <a:solidFill>
                            <a:srgbClr val="000000"/>
                          </a:solidFill>
                          <a:latin typeface="verdana"/>
                        </a:rPr>
                        <a:t>6. Материал урока мне был</a:t>
                      </a:r>
                    </a:p>
                    <a:p>
                      <a:pPr algn="just">
                        <a:spcAft>
                          <a:spcPts val="0"/>
                        </a:spcAft>
                      </a:pPr>
                      <a:r>
                        <a:rPr lang="ru-RU" sz="2000">
                          <a:solidFill>
                            <a:srgbClr val="000000"/>
                          </a:solidFill>
                          <a:latin typeface="verdana"/>
                        </a:rPr>
                        <a:t> </a:t>
                      </a:r>
                    </a:p>
                    <a:p>
                      <a:pPr algn="just">
                        <a:spcAft>
                          <a:spcPts val="0"/>
                        </a:spcAft>
                      </a:pPr>
                      <a:r>
                        <a:rPr lang="ru-RU" sz="2000">
                          <a:solidFill>
                            <a:srgbClr val="000000"/>
                          </a:solidFill>
                          <a:latin typeface="verdana"/>
                        </a:rPr>
                        <a:t> </a:t>
                      </a:r>
                    </a:p>
                    <a:p>
                      <a:pPr algn="just">
                        <a:spcBef>
                          <a:spcPts val="600"/>
                        </a:spcBef>
                        <a:spcAft>
                          <a:spcPts val="0"/>
                        </a:spcAft>
                      </a:pPr>
                      <a:r>
                        <a:rPr lang="ru-RU" sz="2000">
                          <a:solidFill>
                            <a:srgbClr val="000000"/>
                          </a:solidFill>
                          <a:latin typeface="verdana"/>
                        </a:rPr>
                        <a:t>7. Домашнее задание мне кажется</a:t>
                      </a:r>
                    </a:p>
                  </a:txBody>
                  <a:tcPr marL="68580" marR="68580" marT="0" marB="0">
                    <a:lnL>
                      <a:noFill/>
                    </a:lnL>
                    <a:lnR>
                      <a:noFill/>
                    </a:lnR>
                    <a:lnT>
                      <a:noFill/>
                    </a:lnT>
                    <a:lnB>
                      <a:noFill/>
                    </a:lnB>
                    <a:solidFill>
                      <a:srgbClr val="F8F8F8"/>
                    </a:solidFill>
                  </a:tcPr>
                </a:tc>
                <a:tc>
                  <a:txBody>
                    <a:bodyPr/>
                    <a:lstStyle/>
                    <a:p>
                      <a:pPr algn="just">
                        <a:spcAft>
                          <a:spcPts val="0"/>
                        </a:spcAft>
                      </a:pPr>
                      <a:r>
                        <a:rPr lang="ru-RU" sz="2000" dirty="0">
                          <a:solidFill>
                            <a:srgbClr val="000000"/>
                          </a:solidFill>
                          <a:latin typeface="verdana"/>
                        </a:rPr>
                        <a:t>активно / пассивно</a:t>
                      </a:r>
                    </a:p>
                    <a:p>
                      <a:pPr algn="just">
                        <a:spcBef>
                          <a:spcPts val="600"/>
                        </a:spcBef>
                        <a:spcAft>
                          <a:spcPts val="0"/>
                        </a:spcAft>
                      </a:pPr>
                      <a:r>
                        <a:rPr lang="ru-RU" sz="2000" dirty="0">
                          <a:solidFill>
                            <a:srgbClr val="000000"/>
                          </a:solidFill>
                          <a:latin typeface="verdana"/>
                        </a:rPr>
                        <a:t>доволен / не доволен</a:t>
                      </a:r>
                    </a:p>
                    <a:p>
                      <a:pPr algn="just">
                        <a:spcBef>
                          <a:spcPts val="600"/>
                        </a:spcBef>
                        <a:spcAft>
                          <a:spcPts val="0"/>
                        </a:spcAft>
                      </a:pPr>
                      <a:r>
                        <a:rPr lang="ru-RU" sz="2000" dirty="0">
                          <a:solidFill>
                            <a:srgbClr val="000000"/>
                          </a:solidFill>
                          <a:latin typeface="verdana"/>
                        </a:rPr>
                        <a:t>коротким / длинным</a:t>
                      </a:r>
                    </a:p>
                    <a:p>
                      <a:pPr algn="just">
                        <a:spcBef>
                          <a:spcPts val="600"/>
                        </a:spcBef>
                        <a:spcAft>
                          <a:spcPts val="0"/>
                        </a:spcAft>
                      </a:pPr>
                      <a:r>
                        <a:rPr lang="ru-RU" sz="2000" dirty="0">
                          <a:solidFill>
                            <a:srgbClr val="000000"/>
                          </a:solidFill>
                          <a:latin typeface="verdana"/>
                        </a:rPr>
                        <a:t>не устал / </a:t>
                      </a:r>
                      <a:r>
                        <a:rPr lang="ru-RU" sz="2000" dirty="0" err="1">
                          <a:solidFill>
                            <a:srgbClr val="000000"/>
                          </a:solidFill>
                          <a:latin typeface="verdana"/>
                        </a:rPr>
                        <a:t>устал</a:t>
                      </a:r>
                      <a:endParaRPr lang="ru-RU" sz="2000" dirty="0">
                        <a:solidFill>
                          <a:srgbClr val="000000"/>
                        </a:solidFill>
                        <a:latin typeface="verdana"/>
                      </a:endParaRPr>
                    </a:p>
                    <a:p>
                      <a:pPr algn="just">
                        <a:spcBef>
                          <a:spcPts val="600"/>
                        </a:spcBef>
                        <a:spcAft>
                          <a:spcPts val="0"/>
                        </a:spcAft>
                      </a:pPr>
                      <a:r>
                        <a:rPr lang="ru-RU" sz="2000" dirty="0">
                          <a:solidFill>
                            <a:srgbClr val="000000"/>
                          </a:solidFill>
                          <a:latin typeface="verdana"/>
                        </a:rPr>
                        <a:t>стало лучше / стало хуже</a:t>
                      </a:r>
                    </a:p>
                    <a:p>
                      <a:pPr algn="just">
                        <a:spcBef>
                          <a:spcPts val="600"/>
                        </a:spcBef>
                        <a:spcAft>
                          <a:spcPts val="0"/>
                        </a:spcAft>
                      </a:pPr>
                      <a:r>
                        <a:rPr lang="ru-RU" sz="2000" dirty="0">
                          <a:solidFill>
                            <a:srgbClr val="000000"/>
                          </a:solidFill>
                          <a:latin typeface="verdana"/>
                        </a:rPr>
                        <a:t>понятен / не понятен</a:t>
                      </a:r>
                    </a:p>
                    <a:p>
                      <a:pPr algn="just">
                        <a:spcAft>
                          <a:spcPts val="0"/>
                        </a:spcAft>
                      </a:pPr>
                      <a:r>
                        <a:rPr lang="ru-RU" sz="2000" dirty="0">
                          <a:solidFill>
                            <a:srgbClr val="000000"/>
                          </a:solidFill>
                          <a:latin typeface="verdana"/>
                        </a:rPr>
                        <a:t>полезен / бесполезен</a:t>
                      </a:r>
                    </a:p>
                    <a:p>
                      <a:pPr algn="just">
                        <a:spcAft>
                          <a:spcPts val="0"/>
                        </a:spcAft>
                      </a:pPr>
                      <a:r>
                        <a:rPr lang="ru-RU" sz="2000" dirty="0">
                          <a:solidFill>
                            <a:srgbClr val="000000"/>
                          </a:solidFill>
                          <a:latin typeface="verdana"/>
                        </a:rPr>
                        <a:t>интересен / скучен</a:t>
                      </a:r>
                    </a:p>
                    <a:p>
                      <a:pPr algn="just">
                        <a:spcBef>
                          <a:spcPts val="600"/>
                        </a:spcBef>
                        <a:spcAft>
                          <a:spcPts val="0"/>
                        </a:spcAft>
                      </a:pPr>
                      <a:r>
                        <a:rPr lang="ru-RU" sz="2000" dirty="0">
                          <a:solidFill>
                            <a:srgbClr val="000000"/>
                          </a:solidFill>
                          <a:latin typeface="verdana"/>
                        </a:rPr>
                        <a:t>легким / трудным</a:t>
                      </a:r>
                    </a:p>
                    <a:p>
                      <a:pPr algn="just">
                        <a:spcAft>
                          <a:spcPts val="0"/>
                        </a:spcAft>
                      </a:pPr>
                      <a:r>
                        <a:rPr lang="ru-RU" sz="2000" dirty="0">
                          <a:solidFill>
                            <a:srgbClr val="000000"/>
                          </a:solidFill>
                          <a:latin typeface="verdana"/>
                        </a:rPr>
                        <a:t>интересным / неинтересным</a:t>
                      </a:r>
                    </a:p>
                  </a:txBody>
                  <a:tcPr marL="68580" marR="68580" marT="0" marB="0">
                    <a:lnL>
                      <a:noFill/>
                    </a:lnL>
                    <a:lnR>
                      <a:noFill/>
                    </a:lnR>
                    <a:lnT>
                      <a:noFill/>
                    </a:lnT>
                    <a:lnB>
                      <a:noFill/>
                    </a:lnB>
                    <a:solidFill>
                      <a:srgbClr val="F8F8F8"/>
                    </a:solidFill>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"АНКЕТА"</a:t>
            </a:r>
            <a:endParaRPr kumimoji="0" lang="ru-RU" sz="800" b="0" i="0" u="none" strike="noStrike" cap="none" normalizeH="0" baseline="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Школьникам предлагается небольшая </a:t>
            </a:r>
            <a:r>
              <a:rPr kumimoji="0" lang="ru-RU" sz="1400" b="1" i="1" u="none" strike="noStrike" cap="none" normalizeH="0" baseline="0" smtClean="0">
                <a:ln>
                  <a:noFill/>
                </a:ln>
                <a:solidFill>
                  <a:srgbClr val="000000"/>
                </a:solidFill>
                <a:effectLst/>
                <a:latin typeface="Times New Roman" pitchFamily="18" charset="0"/>
                <a:cs typeface="Times New Roman" pitchFamily="18" charset="0"/>
              </a:rPr>
              <a:t>анкета,</a:t>
            </a: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 наполнение которой можно менять, дополнять в зависимости от того, на какие элементы урока обращается особое внимание. Можно попросить обучающихся аргументировать свой ответ.</a:t>
            </a:r>
            <a:endParaRPr kumimoji="0" lang="ru-RU" sz="800" b="0" i="0" u="none" strike="noStrike" cap="none" normalizeH="0" baseline="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582341"/>
            <a:ext cx="4572000" cy="3693319"/>
          </a:xfrm>
          <a:prstGeom prst="rect">
            <a:avLst/>
          </a:prstGeom>
        </p:spPr>
        <p:txBody>
          <a:bodyPr>
            <a:spAutoFit/>
          </a:bodyPr>
          <a:lstStyle/>
          <a:p>
            <a:r>
              <a:rPr lang="ru-RU" dirty="0" smtClean="0"/>
              <a:t>«БЛАГОДАРЮ»</a:t>
            </a:r>
          </a:p>
          <a:p>
            <a:r>
              <a:rPr lang="ru-RU" dirty="0" smtClean="0"/>
              <a:t>В конце урока  предложить каждому ученику выбрать только одного из ребят, кому хочется сказать спасибо за сотрудничество и пояснить, в чем именно это сотрудничество проявилось. Учителя из числа выбираемых следует исключить. Благодарственное слово педагога является завершающим. При этом он выбирает тех, кому досталось наименьшее количество комплиментов, стараясь найти убедительные слова признательности и этому участнику событий.</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2413338"/>
            <a:ext cx="4572000" cy="2031325"/>
          </a:xfrm>
          <a:prstGeom prst="rect">
            <a:avLst/>
          </a:prstGeom>
        </p:spPr>
        <p:txBody>
          <a:bodyPr>
            <a:spAutoFit/>
          </a:bodyPr>
          <a:lstStyle/>
          <a:p>
            <a:r>
              <a:rPr lang="ru-RU" dirty="0" smtClean="0"/>
              <a:t>«ФРАЗЕОЛОГИЗМ» или «ПОСЛОВИЦА»</a:t>
            </a:r>
          </a:p>
          <a:p>
            <a:r>
              <a:rPr lang="ru-RU" dirty="0" smtClean="0"/>
              <a:t>Выберите фразеологизм или пословицу которые характеризуют вашу  работу сегодня</a:t>
            </a:r>
          </a:p>
          <a:p>
            <a:r>
              <a:rPr lang="ru-RU" dirty="0" smtClean="0"/>
              <a:t>Шевелить мозгами</a:t>
            </a:r>
          </a:p>
          <a:p>
            <a:r>
              <a:rPr lang="ru-RU" dirty="0" smtClean="0"/>
              <a:t>Краем уха</a:t>
            </a:r>
          </a:p>
          <a:p>
            <a:r>
              <a:rPr lang="ru-RU" dirty="0" smtClean="0"/>
              <a:t>Хлопать ушами</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3105835"/>
            <a:ext cx="8358246" cy="646331"/>
          </a:xfrm>
          <a:prstGeom prst="rect">
            <a:avLst/>
          </a:prstGeom>
        </p:spPr>
        <p:txBody>
          <a:bodyPr wrap="square">
            <a:spAutoFit/>
          </a:bodyPr>
          <a:lstStyle/>
          <a:p>
            <a:r>
              <a:rPr lang="ru-RU" dirty="0" smtClean="0"/>
              <a:t>-Составьте список вопросов, на которые мы будем отвечать на следующем уроке</a:t>
            </a:r>
            <a:r>
              <a:rPr lang="ru-RU" dirty="0" smtClean="0"/>
              <a:t>.</a:t>
            </a:r>
          </a:p>
          <a:p>
            <a:endParaRPr lang="ru-RU" dirty="0"/>
          </a:p>
        </p:txBody>
      </p:sp>
      <p:sp>
        <p:nvSpPr>
          <p:cNvPr id="3" name="Прямоугольник 2"/>
          <p:cNvSpPr/>
          <p:nvPr/>
        </p:nvSpPr>
        <p:spPr>
          <a:xfrm>
            <a:off x="2900709" y="3244334"/>
            <a:ext cx="3342582" cy="923330"/>
          </a:xfrm>
          <a:prstGeom prst="rect">
            <a:avLst/>
          </a:prstGeom>
        </p:spPr>
        <p:txBody>
          <a:bodyPr wrap="none">
            <a:spAutoFit/>
          </a:bodyPr>
          <a:lstStyle/>
          <a:p>
            <a:r>
              <a:rPr lang="ru-RU" dirty="0" smtClean="0"/>
              <a:t>Зачем искали закономерность? </a:t>
            </a:r>
            <a:endParaRPr lang="ru-RU" dirty="0" smtClean="0"/>
          </a:p>
          <a:p>
            <a:endParaRPr lang="ru-RU" dirty="0" smtClean="0"/>
          </a:p>
          <a:p>
            <a:endParaRPr lang="ru-RU" dirty="0"/>
          </a:p>
        </p:txBody>
      </p:sp>
      <p:sp>
        <p:nvSpPr>
          <p:cNvPr id="4" name="Прямоугольник 3"/>
          <p:cNvSpPr/>
          <p:nvPr/>
        </p:nvSpPr>
        <p:spPr>
          <a:xfrm>
            <a:off x="2286000" y="857232"/>
            <a:ext cx="4572000" cy="2308324"/>
          </a:xfrm>
          <a:prstGeom prst="rect">
            <a:avLst/>
          </a:prstGeom>
        </p:spPr>
        <p:txBody>
          <a:bodyPr wrap="square">
            <a:spAutoFit/>
          </a:bodyPr>
          <a:lstStyle/>
          <a:p>
            <a:pPr>
              <a:buFontTx/>
              <a:buChar char="-"/>
            </a:pPr>
            <a:r>
              <a:rPr lang="ru-RU" dirty="0" smtClean="0"/>
              <a:t>Почему </a:t>
            </a:r>
            <a:r>
              <a:rPr lang="ru-RU" dirty="0" smtClean="0"/>
              <a:t>этот способ не сработал? Почему у меня (у него) не получается решение задачи</a:t>
            </a:r>
            <a:r>
              <a:rPr lang="ru-RU" dirty="0" smtClean="0"/>
              <a:t>?</a:t>
            </a:r>
          </a:p>
          <a:p>
            <a:pPr>
              <a:buFontTx/>
              <a:buChar char="-"/>
            </a:pPr>
            <a:endParaRPr lang="ru-RU" dirty="0" smtClean="0"/>
          </a:p>
          <a:p>
            <a:pPr>
              <a:buFontTx/>
              <a:buChar char="-"/>
            </a:pPr>
            <a:r>
              <a:rPr lang="ru-RU" dirty="0" smtClean="0"/>
              <a:t>-Оправдались ли ваши ожидания? (если нет, то почему?). Удалось ли вам получить ответы на свои вопросы? На какие вопросы вы хотели бы получить ответ?</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2071678"/>
            <a:ext cx="8072494" cy="3785652"/>
          </a:xfrm>
          <a:prstGeom prst="rect">
            <a:avLst/>
          </a:prstGeom>
        </p:spPr>
        <p:txBody>
          <a:bodyPr wrap="square">
            <a:spAutoFit/>
          </a:bodyPr>
          <a:lstStyle/>
          <a:p>
            <a:r>
              <a:rPr lang="ru-RU" sz="4000" dirty="0" smtClean="0"/>
              <a:t>Предложить </a:t>
            </a:r>
            <a:r>
              <a:rPr lang="ru-RU" sz="4000" dirty="0" smtClean="0"/>
              <a:t>учащимся расставить цветы в вазу </a:t>
            </a:r>
            <a:endParaRPr lang="ru-RU" sz="4000" dirty="0" smtClean="0"/>
          </a:p>
          <a:p>
            <a:r>
              <a:rPr lang="ru-RU" sz="4000" dirty="0" smtClean="0"/>
              <a:t> </a:t>
            </a:r>
            <a:r>
              <a:rPr lang="ru-RU" sz="4000" dirty="0" smtClean="0"/>
              <a:t>красный – есть проблема, нужна </a:t>
            </a:r>
            <a:r>
              <a:rPr lang="ru-RU" sz="4000" dirty="0" smtClean="0"/>
              <a:t>помощь;</a:t>
            </a:r>
          </a:p>
          <a:p>
            <a:r>
              <a:rPr lang="ru-RU" sz="4000" dirty="0" smtClean="0"/>
              <a:t> </a:t>
            </a:r>
            <a:r>
              <a:rPr lang="ru-RU" sz="4000" dirty="0" smtClean="0"/>
              <a:t>желтый – не все понятно; </a:t>
            </a:r>
            <a:endParaRPr lang="ru-RU" sz="4000" dirty="0" smtClean="0"/>
          </a:p>
          <a:p>
            <a:r>
              <a:rPr lang="ru-RU" sz="4000" dirty="0" smtClean="0"/>
              <a:t>зеленый </a:t>
            </a:r>
            <a:r>
              <a:rPr lang="ru-RU" sz="4000" dirty="0" smtClean="0"/>
              <a:t>– все </a:t>
            </a:r>
            <a:r>
              <a:rPr lang="ru-RU" sz="4000" dirty="0" smtClean="0"/>
              <a:t>хорошо.</a:t>
            </a:r>
            <a:endParaRPr lang="ru-RU" sz="4000" dirty="0"/>
          </a:p>
        </p:txBody>
      </p:sp>
      <p:sp>
        <p:nvSpPr>
          <p:cNvPr id="3" name="Прямоугольник 2"/>
          <p:cNvSpPr/>
          <p:nvPr/>
        </p:nvSpPr>
        <p:spPr>
          <a:xfrm>
            <a:off x="2424112" y="799197"/>
            <a:ext cx="4933969" cy="1323439"/>
          </a:xfrm>
          <a:prstGeom prst="rect">
            <a:avLst/>
          </a:prstGeom>
        </p:spPr>
        <p:txBody>
          <a:bodyPr wrap="square">
            <a:spAutoFit/>
          </a:bodyPr>
          <a:lstStyle/>
          <a:p>
            <a:r>
              <a:rPr lang="ru-RU" sz="4000" dirty="0" smtClean="0">
                <a:solidFill>
                  <a:prstClr val="black"/>
                </a:solidFill>
              </a:rPr>
              <a:t>«БУКЕТ НАСТРОЕНИЯ»</a:t>
            </a:r>
            <a:endParaRPr lang="ru-RU"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Рисунок 24"/>
          <p:cNvPicPr>
            <a:picLocks noChangeAspect="1" noChangeArrowheads="1"/>
          </p:cNvPicPr>
          <p:nvPr/>
        </p:nvPicPr>
        <p:blipFill>
          <a:blip r:embed="rId2" cstate="print">
            <a:clrChange>
              <a:clrFrom>
                <a:srgbClr val="F8F8F8"/>
              </a:clrFrom>
              <a:clrTo>
                <a:srgbClr val="F8F8F8">
                  <a:alpha val="0"/>
                </a:srgbClr>
              </a:clrTo>
            </a:clrChange>
            <a:lum bright="-30000" contrast="40000"/>
          </a:blip>
          <a:srcRect l="34952" t="33333" r="15048" b="7190"/>
          <a:stretch>
            <a:fillRect/>
          </a:stretch>
        </p:blipFill>
        <p:spPr bwMode="auto">
          <a:xfrm>
            <a:off x="3000364" y="3786190"/>
            <a:ext cx="3672408" cy="2786058"/>
          </a:xfrm>
          <a:prstGeom prst="rect">
            <a:avLst/>
          </a:prstGeom>
          <a:noFill/>
        </p:spPr>
      </p:pic>
      <p:sp>
        <p:nvSpPr>
          <p:cNvPr id="20482" name="Rectangle 2"/>
          <p:cNvSpPr>
            <a:spLocks noChangeArrowheads="1"/>
          </p:cNvSpPr>
          <p:nvPr/>
        </p:nvSpPr>
        <p:spPr bwMode="auto">
          <a:xfrm>
            <a:off x="214282" y="1180680"/>
            <a:ext cx="860676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4000" b="1" i="1" u="none" strike="noStrike" normalizeH="0" baseline="0"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Если учитель ведёт урок в традиционном плане, то можно выделить и написать на доске этапы деятельности. В конце урока предложить учащимся оценить свою работу на каждом этапе в виде ступенек, ведущих к успеху.</a:t>
            </a:r>
            <a:endParaRPr kumimoji="0" lang="ru-RU" sz="2800" b="0" i="0" u="none" strike="noStrike" cap="none" normalizeH="0" baseline="0" dirty="0" smtClean="0">
              <a:ln>
                <a:noFill/>
              </a:ln>
              <a:solidFill>
                <a:schemeClr val="accent1">
                  <a:lumMod val="50000"/>
                </a:schemeClr>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accent1">
                  <a:lumMod val="50000"/>
                </a:schemeClr>
              </a:solidFill>
              <a:effectLst/>
              <a:latin typeface="Arial" pitchFamily="34" charset="0"/>
            </a:endParaRPr>
          </a:p>
        </p:txBody>
      </p:sp>
      <p:sp>
        <p:nvSpPr>
          <p:cNvPr id="4" name="Заголовок 1"/>
          <p:cNvSpPr txBox="1">
            <a:spLocks/>
          </p:cNvSpPr>
          <p:nvPr/>
        </p:nvSpPr>
        <p:spPr>
          <a:xfrm>
            <a:off x="683568" y="836712"/>
            <a:ext cx="8229600" cy="1143000"/>
          </a:xfrm>
          <a:prstGeom prst="rect">
            <a:avLst/>
          </a:prstGeom>
        </p:spPr>
        <p:txBody>
          <a:bodyPr>
            <a:normAutofit fontScale="90000" lnSpcReduction="20000"/>
          </a:bodyPr>
          <a:lstStyle/>
          <a:p>
            <a:pPr lvl="0" algn="ctr">
              <a:spcBef>
                <a:spcPct val="0"/>
              </a:spcBef>
            </a:pPr>
            <a:r>
              <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1. </a:t>
            </a:r>
            <a:r>
              <a:rPr kumimoji="0" lang="ru-RU" sz="4400" b="1" i="1" u="none" strike="noStrike" normalizeH="0" baseline="0" dirty="0" smtClean="0">
                <a:ln w="1905"/>
                <a:solidFill>
                  <a:srgbClr val="0070C0"/>
                </a:solidFill>
                <a:effectLst>
                  <a:innerShdw blurRad="69850" dist="43180" dir="5400000">
                    <a:srgbClr val="000000">
                      <a:alpha val="65000"/>
                    </a:srgbClr>
                  </a:innerShdw>
                </a:effectLst>
                <a:latin typeface="Times New Roman" pitchFamily="18" charset="0"/>
                <a:ea typeface="Times New Roman" pitchFamily="18" charset="0"/>
                <a:cs typeface="Times New Roman" pitchFamily="18" charset="0"/>
              </a:rPr>
              <a:t>«Лестница успеха» </a:t>
            </a:r>
            <a: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t/>
            </a:r>
            <a:b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br>
            <a:endPar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859340"/>
            <a:ext cx="7929618" cy="4678204"/>
          </a:xfrm>
          <a:prstGeom prst="rect">
            <a:avLst/>
          </a:prstGeom>
        </p:spPr>
        <p:txBody>
          <a:bodyPr wrap="square">
            <a:spAutoFit/>
          </a:bodyPr>
          <a:lstStyle/>
          <a:p>
            <a:r>
              <a:rPr lang="ru-RU" dirty="0" smtClean="0"/>
              <a:t>                </a:t>
            </a:r>
          </a:p>
          <a:p>
            <a:r>
              <a:rPr lang="ru-RU" sz="2800" dirty="0" smtClean="0"/>
              <a:t>Если чувствую себя хорошо, </a:t>
            </a:r>
            <a:r>
              <a:rPr lang="ru-RU" sz="2800" dirty="0" smtClean="0"/>
              <a:t>комфортно</a:t>
            </a:r>
            <a:r>
              <a:rPr lang="ru-RU" sz="2800" dirty="0" smtClean="0"/>
              <a:t>, то вешаю на дерево яблоки красного  цвета, если нет,  зелёного.</a:t>
            </a:r>
          </a:p>
          <a:p>
            <a:r>
              <a:rPr lang="ru-RU" sz="2800" dirty="0" smtClean="0"/>
              <a:t>красный - восторженное; </a:t>
            </a:r>
          </a:p>
          <a:p>
            <a:r>
              <a:rPr lang="ru-RU" sz="2800" dirty="0" smtClean="0"/>
              <a:t>оранжевый - радостное, теплое;</a:t>
            </a:r>
          </a:p>
          <a:p>
            <a:r>
              <a:rPr lang="ru-RU" sz="2800" dirty="0" smtClean="0"/>
              <a:t>желтый - светлое, приятное; </a:t>
            </a:r>
          </a:p>
          <a:p>
            <a:r>
              <a:rPr lang="ru-RU" sz="2800" dirty="0" smtClean="0"/>
              <a:t>зеленый – спокойное; </a:t>
            </a:r>
          </a:p>
          <a:p>
            <a:r>
              <a:rPr lang="ru-RU" sz="2800" dirty="0" smtClean="0"/>
              <a:t>синий - неудовлетворенное, грустное; </a:t>
            </a:r>
          </a:p>
          <a:p>
            <a:r>
              <a:rPr lang="ru-RU" sz="2800" dirty="0" smtClean="0"/>
              <a:t>фиолетовый - тревожное, напряженное; </a:t>
            </a:r>
          </a:p>
          <a:p>
            <a:r>
              <a:rPr lang="ru-RU" sz="2800" dirty="0" smtClean="0"/>
              <a:t>черный - упадок, уныние.</a:t>
            </a:r>
            <a:endParaRPr lang="ru-RU" sz="2800" dirty="0"/>
          </a:p>
        </p:txBody>
      </p:sp>
      <p:sp>
        <p:nvSpPr>
          <p:cNvPr id="3" name="Прямоугольник 2"/>
          <p:cNvSpPr/>
          <p:nvPr/>
        </p:nvSpPr>
        <p:spPr>
          <a:xfrm>
            <a:off x="3797284" y="758310"/>
            <a:ext cx="4704558" cy="769441"/>
          </a:xfrm>
          <a:prstGeom prst="rect">
            <a:avLst/>
          </a:prstGeom>
        </p:spPr>
        <p:txBody>
          <a:bodyPr wrap="none">
            <a:spAutoFit/>
          </a:bodyPr>
          <a:lstStyle/>
          <a:p>
            <a:r>
              <a:rPr lang="ru-RU" sz="4400" dirty="0" smtClean="0">
                <a:solidFill>
                  <a:prstClr val="black"/>
                </a:solidFill>
              </a:rPr>
              <a:t> «ДЕРЕВО ЧУВСТВ»</a:t>
            </a:r>
            <a:endParaRPr lang="ru-RU" sz="4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1028343"/>
            <a:ext cx="7643866" cy="4893647"/>
          </a:xfrm>
          <a:prstGeom prst="rect">
            <a:avLst/>
          </a:prstGeom>
        </p:spPr>
        <p:txBody>
          <a:bodyPr wrap="square">
            <a:spAutoFit/>
          </a:bodyPr>
          <a:lstStyle/>
          <a:p>
            <a:r>
              <a:rPr lang="ru-RU" sz="2400" dirty="0" smtClean="0"/>
              <a:t>Для того чтобы коррекция учащимися своих ошибок была не случайным, а осмысленным событием, важно организовать их коррекционные действия на основе рефлексивного метода, (оформленного в виде алгоритма исправления ошибок. Данный алгоритм должен строиться самими детьми на отдельном уроке общеметодологической направленности по теме «Как исправлять свои ошибки» и давать им четкий ответ на данный вопрос. Если уроки рефлексии проводятся системно, то этот алгоритм дети достаточно быстро осваивают и уверенно применяют, начиная с простейшего вида, а затем постепенно уточняя и детализируя от урока к уроку.</a:t>
            </a:r>
            <a:endParaRPr lang="ru-RU"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720840"/>
            <a:ext cx="4572000" cy="3416320"/>
          </a:xfrm>
          <a:prstGeom prst="rect">
            <a:avLst/>
          </a:prstGeom>
        </p:spPr>
        <p:txBody>
          <a:bodyPr>
            <a:spAutoFit/>
          </a:bodyPr>
          <a:lstStyle/>
          <a:p>
            <a:r>
              <a:rPr lang="ru-RU" b="1" i="1" dirty="0" smtClean="0"/>
              <a:t>3.3. Классификация рефлексии:</a:t>
            </a:r>
            <a:endParaRPr lang="ru-RU" dirty="0" smtClean="0"/>
          </a:p>
          <a:p>
            <a:r>
              <a:rPr lang="ru-RU" i="1" dirty="0" smtClean="0"/>
              <a:t>1) По содержанию: устная и письменная.</a:t>
            </a:r>
            <a:endParaRPr lang="ru-RU" dirty="0" smtClean="0"/>
          </a:p>
          <a:p>
            <a:r>
              <a:rPr lang="ru-RU" i="1" dirty="0" smtClean="0"/>
              <a:t>2) По форме деятельности:: индивидуальная, групповая, коллективная.</a:t>
            </a:r>
            <a:endParaRPr lang="ru-RU" dirty="0" smtClean="0"/>
          </a:p>
          <a:p>
            <a:r>
              <a:rPr lang="ru-RU" i="1" dirty="0" smtClean="0"/>
              <a:t>3) По способам проведения: анкетирование, опрос, рисунок и т. д.</a:t>
            </a:r>
            <a:endParaRPr lang="ru-RU" dirty="0" smtClean="0"/>
          </a:p>
          <a:p>
            <a:r>
              <a:rPr lang="ru-RU" i="1" dirty="0" smtClean="0"/>
              <a:t>4) По функциям: физическая (успел - не успел, легко - тяжело), сенсорная (интересно-скучно, комфортно-дискомфортно), интеллектуальная (что понял -не понял, какие затруднения испытывал).</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86" y="1428736"/>
            <a:ext cx="7643866" cy="4247317"/>
          </a:xfrm>
          <a:prstGeom prst="rect">
            <a:avLst/>
          </a:prstGeom>
        </p:spPr>
        <p:txBody>
          <a:bodyPr wrap="square">
            <a:spAutoFit/>
          </a:bodyPr>
          <a:lstStyle/>
          <a:p>
            <a:r>
              <a:rPr lang="ru-RU" b="1" dirty="0" smtClean="0"/>
              <a:t>Рефлексия</a:t>
            </a:r>
            <a:r>
              <a:rPr lang="ru-RU" dirty="0" smtClean="0"/>
              <a:t> – размышление о своем внутреннем состоянии, самоанализ. (Ожегов С.И., Шведова Н.Ю. Толковый словарь русского языка)</a:t>
            </a:r>
          </a:p>
          <a:p>
            <a:r>
              <a:rPr lang="ru-RU" b="1" dirty="0" smtClean="0"/>
              <a:t>Рефлексия</a:t>
            </a:r>
            <a:r>
              <a:rPr lang="ru-RU" dirty="0" smtClean="0"/>
              <a:t> – размышление, полное сомнений, противоречий; анализ собственного психического состояния. (Современный словарь иностранных слов)</a:t>
            </a:r>
          </a:p>
          <a:p>
            <a:r>
              <a:rPr lang="ru-RU" dirty="0" smtClean="0"/>
              <a:t>В современной педагогике под </a:t>
            </a:r>
            <a:r>
              <a:rPr lang="ru-RU" b="1" dirty="0" smtClean="0"/>
              <a:t>рефлексией</a:t>
            </a:r>
            <a:r>
              <a:rPr lang="ru-RU" dirty="0" smtClean="0"/>
              <a:t> понимают самоанализ деятельности и ее результатов.</a:t>
            </a:r>
          </a:p>
          <a:p>
            <a:r>
              <a:rPr lang="ru-RU" dirty="0" smtClean="0"/>
              <a:t>Рефлексия помогает ученикам сформулировать получаемые результаты, переопределить цели дальнейшей работы, скорректировать свой образовательный путь</a:t>
            </a:r>
          </a:p>
          <a:p>
            <a:r>
              <a:rPr lang="ru-RU" dirty="0" smtClean="0"/>
              <a:t>Рефлексия тесно связана с </a:t>
            </a:r>
            <a:r>
              <a:rPr lang="ru-RU" dirty="0" err="1" smtClean="0"/>
              <a:t>целеполаганием</a:t>
            </a:r>
            <a:r>
              <a:rPr lang="ru-RU" dirty="0" smtClean="0"/>
              <a:t>. Постановка учеником целей своего образования предполагает их выполнение и последующую рефлексию – осознание способов достижения поставленных целей. Рефлексия в этом случае – не только итог, но и стартовое звено для новой образовательной деятельности и постановки целей.</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1305342"/>
            <a:ext cx="8286808" cy="3970318"/>
          </a:xfrm>
          <a:prstGeom prst="rect">
            <a:avLst/>
          </a:prstGeom>
        </p:spPr>
        <p:txBody>
          <a:bodyPr wrap="square">
            <a:spAutoFit/>
          </a:bodyPr>
          <a:lstStyle/>
          <a:p>
            <a:r>
              <a:rPr lang="ru-RU" dirty="0" smtClean="0"/>
              <a:t>"На сегодняшнем уроке я понял, я узнал, я разобрался…";</a:t>
            </a:r>
          </a:p>
          <a:p>
            <a:r>
              <a:rPr lang="ru-RU" dirty="0" smtClean="0"/>
              <a:t>"Я похвалил бы себя…";</a:t>
            </a:r>
          </a:p>
          <a:p>
            <a:r>
              <a:rPr lang="ru-RU" dirty="0" smtClean="0"/>
              <a:t>"Особенно мне понравилось…";</a:t>
            </a:r>
          </a:p>
          <a:p>
            <a:r>
              <a:rPr lang="ru-RU" dirty="0" smtClean="0"/>
              <a:t>"После урока мне захотелось…";</a:t>
            </a:r>
          </a:p>
          <a:p>
            <a:r>
              <a:rPr lang="ru-RU" dirty="0" smtClean="0"/>
              <a:t>"Я мечтаю о …";</a:t>
            </a:r>
          </a:p>
          <a:p>
            <a:r>
              <a:rPr lang="ru-RU" dirty="0" smtClean="0"/>
              <a:t>"Сегодня мне удалось…";</a:t>
            </a:r>
          </a:p>
          <a:p>
            <a:r>
              <a:rPr lang="ru-RU" dirty="0" smtClean="0"/>
              <a:t>"Я сумел…";</a:t>
            </a:r>
          </a:p>
          <a:p>
            <a:r>
              <a:rPr lang="ru-RU" i="1" dirty="0" smtClean="0"/>
              <a:t>"Было интересно…";</a:t>
            </a:r>
            <a:endParaRPr lang="ru-RU" dirty="0" smtClean="0"/>
          </a:p>
          <a:p>
            <a:r>
              <a:rPr lang="ru-RU" i="1" dirty="0" smtClean="0"/>
              <a:t>"Было трудно…";</a:t>
            </a:r>
            <a:endParaRPr lang="ru-RU" dirty="0" smtClean="0"/>
          </a:p>
          <a:p>
            <a:r>
              <a:rPr lang="ru-RU" i="1" dirty="0" smtClean="0"/>
              <a:t>"Я понял, что…";</a:t>
            </a:r>
            <a:endParaRPr lang="ru-RU" dirty="0" smtClean="0"/>
          </a:p>
          <a:p>
            <a:r>
              <a:rPr lang="ru-RU" i="1" dirty="0" smtClean="0"/>
              <a:t>"Теперь я могу…";</a:t>
            </a:r>
            <a:endParaRPr lang="ru-RU" dirty="0" smtClean="0"/>
          </a:p>
          <a:p>
            <a:r>
              <a:rPr lang="ru-RU" i="1" dirty="0" smtClean="0"/>
              <a:t>"Я почувствовал, что…";</a:t>
            </a:r>
            <a:endParaRPr lang="ru-RU" dirty="0" smtClean="0"/>
          </a:p>
          <a:p>
            <a:r>
              <a:rPr lang="ru-RU" i="1" dirty="0" smtClean="0"/>
              <a:t>"Я научился…";</a:t>
            </a:r>
            <a:endParaRPr lang="ru-RU" dirty="0" smtClean="0"/>
          </a:p>
          <a:p>
            <a:r>
              <a:rPr lang="ru-RU" i="1" dirty="0" smtClean="0"/>
              <a:t>"Меня удивило…" и т.п.</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785794"/>
            <a:ext cx="8072494" cy="5016758"/>
          </a:xfrm>
          <a:prstGeom prst="rect">
            <a:avLst/>
          </a:prstGeom>
        </p:spPr>
        <p:txBody>
          <a:bodyPr wrap="square">
            <a:spAutoFit/>
          </a:bodyPr>
          <a:lstStyle/>
          <a:p>
            <a:r>
              <a:rPr lang="ru-RU" sz="2000" dirty="0" smtClean="0"/>
              <a:t>Отметим, что уроки рефлексии, несмотря на достаточно большую подготовку к ним со стороны учителя (особенно на начальных этапах), являются наиболее интересными как для учителей, так и, в первую очередь, для детей. Имеется значительный положительный опыт их системного использования в школах. Дети на этих уроках не просто тренируются в решении задач - они осваивают метод коррекции собственных действий, им предоставляется возможность самим найти свои ошибки, понять их причину и исправить, а затем убедиться в правильности своих действий. После этого заметно повышается качество усвоения учащимися учебного содержания при уменьшении затраченного времени, но не только. Дети легко переносят накопленный на этих уроках опыт работы над ошибками на любой учебный предмет. Следует также подчеркнуть, что уроки рефлексии гораздо проще осваиваются учителями, чем уроки «открытия» нового знания, так как при переходе к ним не происходит изменения самого метода работы.</a:t>
            </a:r>
            <a:endParaRPr lang="ru-RU"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335846"/>
            <a:ext cx="7929618" cy="6370975"/>
          </a:xfrm>
          <a:prstGeom prst="rect">
            <a:avLst/>
          </a:prstGeom>
        </p:spPr>
        <p:txBody>
          <a:bodyPr wrap="square">
            <a:spAutoFit/>
          </a:bodyPr>
          <a:lstStyle/>
          <a:p>
            <a:r>
              <a:rPr lang="ru-RU" sz="2400" u="sng" dirty="0" smtClean="0"/>
              <a:t>Рефлексия "</a:t>
            </a:r>
            <a:r>
              <a:rPr lang="ru-RU" sz="2400" u="sng" dirty="0" err="1" smtClean="0"/>
              <a:t>Синквейн</a:t>
            </a:r>
            <a:r>
              <a:rPr lang="ru-RU" sz="2400" u="sng" dirty="0" smtClean="0"/>
              <a:t>".</a:t>
            </a:r>
            <a:endParaRPr lang="ru-RU" sz="2400" dirty="0" smtClean="0"/>
          </a:p>
          <a:p>
            <a:r>
              <a:rPr lang="ru-RU" sz="2400" dirty="0" smtClean="0"/>
              <a:t>В конце урока обучающимся предлагается написать </a:t>
            </a:r>
            <a:r>
              <a:rPr lang="ru-RU" sz="2400" dirty="0" err="1" smtClean="0"/>
              <a:t>синквейн</a:t>
            </a:r>
            <a:r>
              <a:rPr lang="ru-RU" sz="2400" dirty="0" smtClean="0"/>
              <a:t> на основе изученного материала. </a:t>
            </a:r>
            <a:r>
              <a:rPr lang="ru-RU" sz="2400" dirty="0" err="1" smtClean="0"/>
              <a:t>Синквейн</a:t>
            </a:r>
            <a:r>
              <a:rPr lang="ru-RU" sz="2400" dirty="0" smtClean="0"/>
              <a:t> – это </a:t>
            </a:r>
            <a:r>
              <a:rPr lang="ru-RU" sz="2400" dirty="0" err="1" smtClean="0"/>
              <a:t>пятистрочная</a:t>
            </a:r>
            <a:r>
              <a:rPr lang="ru-RU" sz="2400" dirty="0" smtClean="0"/>
              <a:t> строфа.</a:t>
            </a:r>
          </a:p>
          <a:p>
            <a:r>
              <a:rPr lang="ru-RU" sz="2400" dirty="0" smtClean="0"/>
              <a:t>1-я строка – одно ключевое слово, определяющее содержание </a:t>
            </a:r>
            <a:r>
              <a:rPr lang="ru-RU" sz="2400" dirty="0" err="1" smtClean="0"/>
              <a:t>синквейна</a:t>
            </a:r>
            <a:r>
              <a:rPr lang="ru-RU" sz="2400" dirty="0" smtClean="0"/>
              <a:t>;</a:t>
            </a:r>
          </a:p>
          <a:p>
            <a:r>
              <a:rPr lang="ru-RU" sz="2400" dirty="0" smtClean="0"/>
              <a:t>2-я строка – два прилагательных, характеризующих данное понятие;</a:t>
            </a:r>
          </a:p>
          <a:p>
            <a:r>
              <a:rPr lang="ru-RU" sz="2400" dirty="0" smtClean="0"/>
              <a:t>3-я строка – три глагола, обозначающих действие в рамках заданной темы;</a:t>
            </a:r>
          </a:p>
          <a:p>
            <a:r>
              <a:rPr lang="ru-RU" sz="2400" dirty="0" smtClean="0"/>
              <a:t>4-я строка – короткое предложение, раскрывающее суть темы или отношение к ней;</a:t>
            </a:r>
          </a:p>
          <a:p>
            <a:r>
              <a:rPr lang="ru-RU" sz="2400" dirty="0" smtClean="0"/>
              <a:t>5-я строка – синоним ключевого слова (существительное).</a:t>
            </a:r>
          </a:p>
          <a:p>
            <a:r>
              <a:rPr lang="ru-RU" sz="2400" dirty="0" err="1" smtClean="0"/>
              <a:t>Синквейн</a:t>
            </a:r>
            <a:r>
              <a:rPr lang="ru-RU" sz="2400" dirty="0" smtClean="0"/>
              <a:t> является быстрым, эффективным инструментом для анализа, синтеза и обобщения понятия и информации, учит осмысленно использовать понятия и определять свое отношение к рассматриваемой проблеме.</a:t>
            </a:r>
            <a:endParaRPr lang="ru-RU"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214282" y="2148840"/>
          <a:ext cx="8215370" cy="4066242"/>
        </p:xfrm>
        <a:graphic>
          <a:graphicData uri="http://schemas.openxmlformats.org/drawingml/2006/table">
            <a:tbl>
              <a:tblPr/>
              <a:tblGrid>
                <a:gridCol w="1623475"/>
                <a:gridCol w="1939916"/>
                <a:gridCol w="4651979"/>
              </a:tblGrid>
              <a:tr h="856051">
                <a:tc>
                  <a:txBody>
                    <a:bodyPr/>
                    <a:lstStyle/>
                    <a:p>
                      <a:r>
                        <a:rPr lang="ru-RU" i="1" dirty="0"/>
                        <a:t>Урок</a:t>
                      </a:r>
                      <a:endParaRPr lang="ru-RU" dirty="0"/>
                    </a:p>
                  </a:txBody>
                  <a:tcPr marL="73152">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solidFill>
                      <a:srgbClr val="FFFFFF"/>
                    </a:solidFill>
                  </a:tcPr>
                </a:tc>
                <a:tc>
                  <a:txBody>
                    <a:bodyPr/>
                    <a:lstStyle/>
                    <a:p>
                      <a:r>
                        <a:rPr lang="ru-RU" i="1"/>
                        <a:t>Я на уроке</a:t>
                      </a:r>
                      <a:endParaRPr lang="ru-RU"/>
                    </a:p>
                  </a:txBody>
                  <a:tcPr marL="73152">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solidFill>
                      <a:srgbClr val="FFFFFF"/>
                    </a:solidFill>
                  </a:tcPr>
                </a:tc>
                <a:tc>
                  <a:txBody>
                    <a:bodyPr/>
                    <a:lstStyle/>
                    <a:p>
                      <a:r>
                        <a:rPr lang="ru-RU" i="1"/>
                        <a:t>Итог</a:t>
                      </a:r>
                      <a:endParaRPr lang="ru-RU"/>
                    </a:p>
                  </a:txBody>
                  <a:tcPr marL="73152" marR="73152">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solidFill>
                      <a:srgbClr val="FFFFFF"/>
                    </a:solidFill>
                  </a:tcPr>
                </a:tc>
              </a:tr>
              <a:tr h="856051">
                <a:tc>
                  <a:txBody>
                    <a:bodyPr/>
                    <a:lstStyle/>
                    <a:p>
                      <a:r>
                        <a:rPr lang="ru-RU"/>
                        <a:t>1. интересно</a:t>
                      </a:r>
                    </a:p>
                  </a:txBody>
                  <a:tcPr marL="73152">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solidFill>
                      <a:srgbClr val="FFFFFF"/>
                    </a:solidFill>
                  </a:tcPr>
                </a:tc>
                <a:tc>
                  <a:txBody>
                    <a:bodyPr/>
                    <a:lstStyle/>
                    <a:p>
                      <a:r>
                        <a:rPr lang="ru-RU"/>
                        <a:t>1. работал</a:t>
                      </a:r>
                    </a:p>
                  </a:txBody>
                  <a:tcPr marL="73152">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solidFill>
                      <a:srgbClr val="FFFFFF"/>
                    </a:solidFill>
                  </a:tcPr>
                </a:tc>
                <a:tc>
                  <a:txBody>
                    <a:bodyPr/>
                    <a:lstStyle/>
                    <a:p>
                      <a:r>
                        <a:rPr lang="ru-RU"/>
                        <a:t>1. понял материал</a:t>
                      </a:r>
                    </a:p>
                  </a:txBody>
                  <a:tcPr marL="73152" marR="73152">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solidFill>
                      <a:srgbClr val="FFFFFF"/>
                    </a:solidFill>
                  </a:tcPr>
                </a:tc>
              </a:tr>
              <a:tr h="856051">
                <a:tc>
                  <a:txBody>
                    <a:bodyPr/>
                    <a:lstStyle/>
                    <a:p>
                      <a:r>
                        <a:rPr lang="ru-RU" dirty="0"/>
                        <a:t>2. скучно</a:t>
                      </a:r>
                    </a:p>
                  </a:txBody>
                  <a:tcPr marL="73152">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solidFill>
                      <a:srgbClr val="FFFFFF"/>
                    </a:solidFill>
                  </a:tcPr>
                </a:tc>
                <a:tc>
                  <a:txBody>
                    <a:bodyPr/>
                    <a:lstStyle/>
                    <a:p>
                      <a:r>
                        <a:rPr lang="ru-RU"/>
                        <a:t>2. отдыхал</a:t>
                      </a:r>
                    </a:p>
                  </a:txBody>
                  <a:tcPr marL="73152">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solidFill>
                      <a:srgbClr val="FFFFFF"/>
                    </a:solidFill>
                  </a:tcPr>
                </a:tc>
                <a:tc>
                  <a:txBody>
                    <a:bodyPr/>
                    <a:lstStyle/>
                    <a:p>
                      <a:r>
                        <a:rPr lang="ru-RU"/>
                        <a:t>2. узнал больше, чем знал</a:t>
                      </a:r>
                    </a:p>
                  </a:txBody>
                  <a:tcPr marL="73152" marR="73152">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solidFill>
                      <a:srgbClr val="FFFFFF"/>
                    </a:solidFill>
                  </a:tcPr>
                </a:tc>
              </a:tr>
              <a:tr h="1498089">
                <a:tc>
                  <a:txBody>
                    <a:bodyPr/>
                    <a:lstStyle/>
                    <a:p>
                      <a:r>
                        <a:rPr lang="ru-RU"/>
                        <a:t>3.безразлично</a:t>
                      </a:r>
                    </a:p>
                  </a:txBody>
                  <a:tcPr marL="73152">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solidFill>
                      <a:srgbClr val="FFFFFF"/>
                    </a:solidFill>
                  </a:tcPr>
                </a:tc>
                <a:tc>
                  <a:txBody>
                    <a:bodyPr/>
                    <a:lstStyle/>
                    <a:p>
                      <a:r>
                        <a:rPr lang="ru-RU"/>
                        <a:t>3.помогал другим</a:t>
                      </a:r>
                    </a:p>
                  </a:txBody>
                  <a:tcPr marL="73152">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solidFill>
                      <a:srgbClr val="FFFFFF"/>
                    </a:solidFill>
                  </a:tcPr>
                </a:tc>
                <a:tc>
                  <a:txBody>
                    <a:bodyPr/>
                    <a:lstStyle/>
                    <a:p>
                      <a:r>
                        <a:rPr lang="ru-RU" dirty="0"/>
                        <a:t>3.не понял</a:t>
                      </a:r>
                    </a:p>
                  </a:txBody>
                  <a:tcPr marL="73152" marR="73152">
                    <a:lnL w="33020" cap="flat" cmpd="dbl" algn="ctr">
                      <a:solidFill>
                        <a:srgbClr val="808080"/>
                      </a:solidFill>
                      <a:prstDash val="solid"/>
                      <a:round/>
                      <a:headEnd type="none" w="med" len="med"/>
                      <a:tailEnd type="none" w="med" len="med"/>
                    </a:lnL>
                    <a:lnR w="33020" cap="flat" cmpd="dbl" algn="ctr">
                      <a:solidFill>
                        <a:srgbClr val="808080"/>
                      </a:solidFill>
                      <a:prstDash val="solid"/>
                      <a:round/>
                      <a:headEnd type="none" w="med" len="med"/>
                      <a:tailEnd type="none" w="med" len="med"/>
                    </a:lnR>
                    <a:lnT w="33020" cap="flat" cmpd="dbl" algn="ctr">
                      <a:solidFill>
                        <a:srgbClr val="808080"/>
                      </a:solidFill>
                      <a:prstDash val="solid"/>
                      <a:round/>
                      <a:headEnd type="none" w="med" len="med"/>
                      <a:tailEnd type="none" w="med" len="med"/>
                    </a:lnT>
                    <a:lnB w="33020" cap="flat" cmpd="dbl" algn="ctr">
                      <a:solidFill>
                        <a:srgbClr val="808080"/>
                      </a:solidFill>
                      <a:prstDash val="solid"/>
                      <a:round/>
                      <a:headEnd type="none" w="med" len="med"/>
                      <a:tailEnd type="none" w="med" len="med"/>
                    </a:lnB>
                    <a:solidFill>
                      <a:srgbClr val="FFFFFF"/>
                    </a:solidFill>
                  </a:tcPr>
                </a:tc>
              </a:tr>
            </a:tbl>
          </a:graphicData>
        </a:graphic>
      </p:graphicFrame>
      <p:sp>
        <p:nvSpPr>
          <p:cNvPr id="3379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rgbClr val="000000"/>
                </a:solidFill>
                <a:effectLst/>
                <a:latin typeface="Georgia" pitchFamily="18" charset="0"/>
              </a:rPr>
              <a:t>12. </a:t>
            </a:r>
            <a:r>
              <a:rPr kumimoji="0" lang="ru-RU" sz="900" b="0" i="0" u="sng" strike="noStrike" cap="none" normalizeH="0" baseline="0" smtClean="0">
                <a:ln>
                  <a:noFill/>
                </a:ln>
                <a:solidFill>
                  <a:srgbClr val="000000"/>
                </a:solidFill>
                <a:effectLst/>
                <a:latin typeface="Georgia" pitchFamily="18" charset="0"/>
              </a:rPr>
              <a:t>«Для меня сегодняшний урок…»</a:t>
            </a:r>
            <a:endParaRPr kumimoji="0" lang="ru-RU" sz="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rgbClr val="000000"/>
                </a:solidFill>
                <a:effectLst/>
                <a:latin typeface="Georgia" pitchFamily="18" charset="0"/>
              </a:rPr>
              <a:t>Учащимся дается индивидуальная карточка, в которой нужно подчеркнуть фразы, характеризующие работу ученика на уроке по трем направлениям.</a:t>
            </a:r>
            <a:endParaRPr kumimoji="0" lang="ru-RU" sz="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rgbClr val="000000"/>
                </a:solidFill>
                <a:effectLst/>
                <a:latin typeface="Georgia" pitchFamily="18" charset="0"/>
              </a:rPr>
              <a:t>13. </a:t>
            </a:r>
            <a:r>
              <a:rPr kumimoji="0" lang="ru-RU" sz="900" b="0" i="0" u="sng" strike="noStrike" cap="none" normalizeH="0" baseline="0" smtClean="0">
                <a:ln>
                  <a:noFill/>
                </a:ln>
                <a:solidFill>
                  <a:srgbClr val="000000"/>
                </a:solidFill>
                <a:effectLst/>
                <a:latin typeface="Georgia" pitchFamily="18" charset="0"/>
              </a:rPr>
              <a:t>«Пантомима»</a:t>
            </a:r>
            <a:endParaRPr kumimoji="0" lang="ru-RU" sz="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smtClean="0">
                <a:ln>
                  <a:noFill/>
                </a:ln>
                <a:solidFill>
                  <a:srgbClr val="000000"/>
                </a:solidFill>
                <a:effectLst/>
                <a:latin typeface="Georgia" pitchFamily="18" charset="0"/>
              </a:rPr>
              <a:t>Учащиеся пантомимой должны показать результаты своей работы. Например, руки вверх – довольны, голова вниз – не довольны, закрыть лицо руками – безразлично.</a:t>
            </a: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2413338"/>
            <a:ext cx="7572428" cy="1477328"/>
          </a:xfrm>
          <a:prstGeom prst="rect">
            <a:avLst/>
          </a:prstGeom>
        </p:spPr>
        <p:txBody>
          <a:bodyPr wrap="square">
            <a:spAutoFit/>
          </a:bodyPr>
          <a:lstStyle/>
          <a:p>
            <a:r>
              <a:rPr lang="ru-RU" b="1" dirty="0" smtClean="0"/>
              <a:t>Обучение рефлексии можно условно разделить на следующие этапы:</a:t>
            </a:r>
            <a:endParaRPr lang="ru-RU" dirty="0" smtClean="0"/>
          </a:p>
          <a:p>
            <a:r>
              <a:rPr lang="ru-RU" dirty="0" smtClean="0"/>
              <a:t>1 этап – анализ своего настроения</a:t>
            </a:r>
          </a:p>
          <a:p>
            <a:r>
              <a:rPr lang="ru-RU" dirty="0" smtClean="0"/>
              <a:t>- анализ своих успехов</a:t>
            </a:r>
          </a:p>
          <a:p>
            <a:r>
              <a:rPr lang="ru-RU" dirty="0" smtClean="0"/>
              <a:t>2 этап – анализ работы одноклассников</a:t>
            </a:r>
          </a:p>
          <a:p>
            <a:r>
              <a:rPr lang="ru-RU" dirty="0" smtClean="0"/>
              <a:t>3 этап – анализ работы группы как своей, так и других.</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785795"/>
            <a:ext cx="7929618" cy="4678204"/>
          </a:xfrm>
          <a:prstGeom prst="rect">
            <a:avLst/>
          </a:prstGeom>
        </p:spPr>
        <p:txBody>
          <a:bodyPr wrap="square">
            <a:spAutoFit/>
          </a:bodyPr>
          <a:lstStyle/>
          <a:p>
            <a:r>
              <a:rPr lang="ru-RU" b="1" i="1" u="sng" dirty="0" smtClean="0"/>
              <a:t>4.3. Рефлексия содержания учебного предмета</a:t>
            </a:r>
            <a:endParaRPr lang="ru-RU" dirty="0" smtClean="0"/>
          </a:p>
          <a:p>
            <a:r>
              <a:rPr lang="ru-RU" sz="1400" dirty="0" smtClean="0"/>
              <a:t>1. </a:t>
            </a:r>
            <a:r>
              <a:rPr lang="ru-RU" sz="1400" u="sng" dirty="0" smtClean="0"/>
              <a:t>«Поезд».</a:t>
            </a:r>
            <a:endParaRPr lang="ru-RU" sz="1400" dirty="0" smtClean="0"/>
          </a:p>
          <a:p>
            <a:r>
              <a:rPr lang="ru-RU" sz="1400" dirty="0" smtClean="0"/>
              <a:t>На парте перед каждым ребенком два жетона: один – с улыбающимся личиком, другой – с грустным. На доске поезд с вагончиками, на которых обозначены этапы урока. Детям предлагают опустить «веселое личико» в тот вагончик, который указывает на то задание, которое вам было интересно выполнять, а «грустное личико» в тот, который символизирует задание, которое показалось не интересным. Можно использовать только один жетон усмотрению ученика</a:t>
            </a:r>
          </a:p>
          <a:p>
            <a:r>
              <a:rPr lang="ru-RU" sz="1400" dirty="0" smtClean="0"/>
              <a:t>2. </a:t>
            </a:r>
            <a:r>
              <a:rPr lang="ru-RU" sz="1400" u="sng" dirty="0" smtClean="0"/>
              <a:t>«Волшебный мешочек»</a:t>
            </a:r>
            <a:endParaRPr lang="ru-RU" sz="1400" dirty="0" smtClean="0"/>
          </a:p>
          <a:p>
            <a:r>
              <a:rPr lang="ru-RU" sz="1400" dirty="0" smtClean="0"/>
              <a:t>Учитель показывает детям мешочек и предлагает: «Давайте соберем в этот волшебный мешочек все самое интересное, что было на сегодняшнем уроке»</a:t>
            </a:r>
          </a:p>
          <a:p>
            <a:r>
              <a:rPr lang="ru-RU" sz="1400" dirty="0" smtClean="0"/>
              <a:t>3. </a:t>
            </a:r>
            <a:r>
              <a:rPr lang="ru-RU" sz="1400" u="sng" dirty="0" smtClean="0"/>
              <a:t>«Поляна»</a:t>
            </a:r>
            <a:endParaRPr lang="ru-RU" sz="1400" dirty="0" smtClean="0"/>
          </a:p>
          <a:p>
            <a:r>
              <a:rPr lang="ru-RU" sz="1400" dirty="0" smtClean="0"/>
              <a:t>На доске – поляна из цветов, над каждым цветком – этап урока – (работа с текстом, фонетическая зарядка и т. д.). Перед каждым ребенком - бабочка. Вы предлагаете детям прикрепить свою бабочку на тот цветок, какой вид деятельности ему понравился больше всего.</a:t>
            </a:r>
          </a:p>
          <a:p>
            <a:r>
              <a:rPr lang="ru-RU" sz="1400" dirty="0" smtClean="0"/>
              <a:t>4. </a:t>
            </a:r>
            <a:r>
              <a:rPr lang="ru-RU" sz="1400" u="sng" dirty="0" smtClean="0"/>
              <a:t>«Корзина идей»</a:t>
            </a:r>
            <a:endParaRPr lang="ru-RU" sz="1400" dirty="0" smtClean="0"/>
          </a:p>
          <a:p>
            <a:r>
              <a:rPr lang="ru-RU" sz="1400" dirty="0" smtClean="0"/>
              <a:t>Учащиеся записывают на листочках свое мнение об уроке, все листочки кладутся в корзину (коробку, мешок), затем выборочно учителем зачитываются мнения и обсуждаются ответы. Учащиеся мнение на листочках высказывают анонимно.</a:t>
            </a:r>
          </a:p>
          <a:p>
            <a:r>
              <a:rPr lang="ru-RU" sz="1400" dirty="0" smtClean="0"/>
              <a:t>5</a:t>
            </a:r>
            <a:r>
              <a:rPr lang="ru-RU" sz="1400" u="sng" dirty="0" smtClean="0"/>
              <a:t>. «Дерево»</a:t>
            </a:r>
            <a:endParaRPr lang="ru-RU" sz="1400" dirty="0" smtClean="0"/>
          </a:p>
          <a:p>
            <a:r>
              <a:rPr lang="ru-RU" sz="1400" dirty="0" smtClean="0"/>
              <a:t>Учащиеся записывают свое мнение об уроке на бумаге в форме листьев дерева, можно предложить ряд вопросов, затем прикрепляют их на заготовку дерева на плакате.</a:t>
            </a:r>
            <a:endParaRPr lang="ru-RU"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836712"/>
            <a:ext cx="8229600" cy="1143000"/>
          </a:xfrm>
        </p:spPr>
        <p:txBody>
          <a:bodyPr>
            <a:normAutofit fontScale="90000"/>
          </a:bodyPr>
          <a:lstStyle/>
          <a:p>
            <a:pPr lvl="0"/>
            <a:r>
              <a:rPr kumimoji="0" lang="ru-RU" b="1" i="1" u="none" strike="noStrike" normalizeH="0" baseline="0" dirty="0" smtClean="0">
                <a:ln w="1905"/>
                <a:solidFill>
                  <a:srgbClr val="0070C0"/>
                </a:solidFill>
                <a:effectLst>
                  <a:innerShdw blurRad="69850" dist="43180" dir="5400000">
                    <a:srgbClr val="000000">
                      <a:alpha val="65000"/>
                    </a:srgbClr>
                  </a:innerShdw>
                </a:effectLst>
                <a:latin typeface="Times New Roman" pitchFamily="18" charset="0"/>
                <a:ea typeface="Times New Roman" pitchFamily="18" charset="0"/>
                <a:cs typeface="Times New Roman" pitchFamily="18" charset="0"/>
              </a:rPr>
              <a:t>2. Техника «Рефлексивная мишень» </a:t>
            </a:r>
            <a:r>
              <a:rPr kumimoji="0" lang="ru-RU" sz="4000" b="1" i="1" u="none" strike="noStrike" normalizeH="0" baseline="0"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
            </a:r>
            <a:br>
              <a:rPr kumimoji="0" lang="ru-RU" sz="4000" b="1" i="1" u="none" strike="noStrike" normalizeH="0" baseline="0"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br>
            <a:endParaRPr lang="ru-RU" b="1" i="1" dirty="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3" name="Rectangle 1"/>
          <p:cNvSpPr>
            <a:spLocks noChangeArrowheads="1"/>
          </p:cNvSpPr>
          <p:nvPr/>
        </p:nvSpPr>
        <p:spPr bwMode="auto">
          <a:xfrm>
            <a:off x="323528" y="1954729"/>
            <a:ext cx="431991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На доске рисуется мишень, которая делится на сектора. В каждом из секторов записываются параметры- вопросы рефлексии состоявшейся деятельности. Например, оценка содержания, оценка форм и методов проведения урока, оценка деятельности педагога, оценка своей деятельности. Участник ставит метки в сектора соответственно оценке результата: чем ближе к центру мишени, тем ближе к десятке, на краях мишени оценка ближе к нулю. Затем проводят её краткий анализ.</a:t>
            </a:r>
            <a:endParaRPr kumimoji="0" lang="ru-RU" b="0" i="0" u="none" strike="noStrike" cap="none" normalizeH="0" baseline="0" dirty="0" smtClean="0">
              <a:ln>
                <a:noFill/>
              </a:ln>
              <a:solidFill>
                <a:schemeClr val="accent1">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accent1">
                  <a:lumMod val="50000"/>
                </a:schemeClr>
              </a:solidFill>
              <a:effectLst/>
              <a:latin typeface="Times New Roman" pitchFamily="18" charset="0"/>
              <a:cs typeface="Times New Roman" pitchFamily="18" charset="0"/>
            </a:endParaRPr>
          </a:p>
        </p:txBody>
      </p:sp>
      <p:pic>
        <p:nvPicPr>
          <p:cNvPr id="11" name="Рисунок 10" descr="Image2445"/>
          <p:cNvPicPr/>
          <p:nvPr/>
        </p:nvPicPr>
        <p:blipFill>
          <a:blip r:embed="rId2" cstate="print">
            <a:duotone>
              <a:schemeClr val="accent1">
                <a:shade val="45000"/>
                <a:satMod val="135000"/>
              </a:schemeClr>
              <a:prstClr val="white"/>
            </a:duotone>
            <a:lum bright="-30000" contrast="40000"/>
          </a:blip>
          <a:srcRect/>
          <a:stretch>
            <a:fillRect/>
          </a:stretch>
        </p:blipFill>
        <p:spPr bwMode="auto">
          <a:xfrm>
            <a:off x="4714876" y="2071678"/>
            <a:ext cx="4038600" cy="34635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23528" y="1367526"/>
            <a:ext cx="860619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Различные виды </a:t>
            </a:r>
            <a:r>
              <a:rPr kumimoji="0" lang="ru-RU" sz="2400" b="1"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дневников:</a:t>
            </a:r>
            <a:r>
              <a:rPr kumimoji="0" lang="ru-RU" sz="24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lang="ru-RU" sz="2400" dirty="0" smtClean="0">
                <a:solidFill>
                  <a:schemeClr val="accent1">
                    <a:lumMod val="50000"/>
                  </a:schemeClr>
                </a:solidFill>
                <a:latin typeface="Times New Roman" pitchFamily="18" charset="0"/>
                <a:ea typeface="Times New Roman" pitchFamily="18" charset="0"/>
                <a:cs typeface="Times New Roman" pitchFamily="18" charset="0"/>
              </a:rPr>
              <a:t>-</a:t>
            </a:r>
            <a:r>
              <a:rPr kumimoji="0" lang="ru-RU" sz="24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обычный,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-дневник - художественный альбом,</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accent1">
                    <a:lumMod val="50000"/>
                  </a:schemeClr>
                </a:solidFill>
                <a:effectLst/>
                <a:latin typeface="Times New Roman" pitchFamily="18" charset="0"/>
                <a:ea typeface="Times New Roman" pitchFamily="18" charset="0"/>
                <a:cs typeface="Times New Roman" pitchFamily="18" charset="0"/>
              </a:rPr>
              <a:t>-</a:t>
            </a:r>
            <a:r>
              <a:rPr kumimoji="0" lang="ru-RU" sz="2400" b="0" i="0" u="none" strike="noStrike" cap="none" normalizeH="0" baseline="0" dirty="0" err="1" smtClean="0">
                <a:ln>
                  <a:noFill/>
                </a:ln>
                <a:solidFill>
                  <a:schemeClr val="accent1">
                    <a:lumMod val="50000"/>
                  </a:schemeClr>
                </a:solidFill>
                <a:effectLst/>
                <a:latin typeface="Times New Roman" pitchFamily="18" charset="0"/>
                <a:ea typeface="Times New Roman" pitchFamily="18" charset="0"/>
                <a:cs typeface="Times New Roman" pitchFamily="18" charset="0"/>
              </a:rPr>
              <a:t>двухчастный</a:t>
            </a:r>
            <a:r>
              <a:rPr kumimoji="0" lang="ru-RU" sz="24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дневник (в одной графе - наблюдаемые факты, цитаты из высказываний, в другой - комментарии)</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В отличие от эссе и "бортового журнала", дневник ведется в течение длительного промежутка времени и позволяет ученику осуществить более вдумчивую рефлексию, отслеживая как непосредственный процесс, так и сравнивая свои действия во времени.</a:t>
            </a:r>
            <a:endParaRPr kumimoji="0" lang="ru-RU" sz="2400" b="0" i="0" u="none" strike="noStrike" cap="none" normalizeH="0" baseline="0" dirty="0" smtClean="0">
              <a:ln>
                <a:noFill/>
              </a:ln>
              <a:solidFill>
                <a:schemeClr val="accent1">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accent1">
                  <a:lumMod val="50000"/>
                </a:schemeClr>
              </a:solidFill>
              <a:effectLst/>
              <a:latin typeface="Times New Roman" pitchFamily="18" charset="0"/>
              <a:cs typeface="Times New Roman" pitchFamily="18" charset="0"/>
            </a:endParaRPr>
          </a:p>
        </p:txBody>
      </p:sp>
      <p:sp>
        <p:nvSpPr>
          <p:cNvPr id="3" name="Заголовок 1"/>
          <p:cNvSpPr txBox="1">
            <a:spLocks/>
          </p:cNvSpPr>
          <p:nvPr/>
        </p:nvSpPr>
        <p:spPr>
          <a:xfrm>
            <a:off x="323528" y="764704"/>
            <a:ext cx="8229600" cy="1143000"/>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11.   «</a:t>
            </a:r>
            <a: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t>Дневники</a:t>
            </a:r>
            <a:r>
              <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 </a:t>
            </a:r>
            <a: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t/>
            </a:r>
            <a:b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br>
            <a:endPar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endParaRPr>
          </a:p>
        </p:txBody>
      </p:sp>
      <p:pic>
        <p:nvPicPr>
          <p:cNvPr id="4" name="Рисунок 3" descr="big_smiles_138.gif"/>
          <p:cNvPicPr>
            <a:picLocks noChangeAspect="1"/>
          </p:cNvPicPr>
          <p:nvPr/>
        </p:nvPicPr>
        <p:blipFill>
          <a:blip r:embed="rId2" cstate="print"/>
          <a:stretch>
            <a:fillRect/>
          </a:stretch>
        </p:blipFill>
        <p:spPr>
          <a:xfrm flipH="1">
            <a:off x="3571868" y="4714884"/>
            <a:ext cx="2225730" cy="194421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484784"/>
            <a:ext cx="8643998" cy="3785652"/>
          </a:xfrm>
          <a:prstGeom prst="rect">
            <a:avLst/>
          </a:prstGeom>
          <a:noFill/>
        </p:spPr>
        <p:txBody>
          <a:bodyPr wrap="square" rtlCol="0">
            <a:spAutoFit/>
          </a:bodyPr>
          <a:lstStyle/>
          <a:p>
            <a:pPr algn="just"/>
            <a:r>
              <a:rPr lang="ru-RU" sz="2400" dirty="0" smtClean="0">
                <a:solidFill>
                  <a:schemeClr val="accent1">
                    <a:lumMod val="50000"/>
                  </a:schemeClr>
                </a:solidFill>
                <a:latin typeface="Times New Roman" pitchFamily="18" charset="0"/>
                <a:cs typeface="Times New Roman" pitchFamily="18" charset="0"/>
              </a:rPr>
              <a:t>На </a:t>
            </a:r>
            <a:r>
              <a:rPr lang="ru-RU" sz="2400" dirty="0">
                <a:solidFill>
                  <a:schemeClr val="accent1">
                    <a:lumMod val="50000"/>
                  </a:schemeClr>
                </a:solidFill>
                <a:latin typeface="Times New Roman" pitchFamily="18" charset="0"/>
                <a:cs typeface="Times New Roman" pitchFamily="18" charset="0"/>
              </a:rPr>
              <a:t>большом листе бумаги рисуется карта с </a:t>
            </a:r>
            <a:r>
              <a:rPr lang="ru-RU" sz="2400" dirty="0" smtClean="0">
                <a:solidFill>
                  <a:schemeClr val="accent1">
                    <a:lumMod val="50000"/>
                  </a:schemeClr>
                </a:solidFill>
                <a:latin typeface="Times New Roman" pitchFamily="18" charset="0"/>
                <a:cs typeface="Times New Roman" pitchFamily="18" charset="0"/>
              </a:rPr>
              <a:t>изображением </a:t>
            </a:r>
            <a:r>
              <a:rPr lang="ru-RU" sz="2400" dirty="0">
                <a:solidFill>
                  <a:schemeClr val="accent1">
                    <a:lumMod val="50000"/>
                  </a:schemeClr>
                </a:solidFill>
                <a:latin typeface="Times New Roman" pitchFamily="18" charset="0"/>
                <a:cs typeface="Times New Roman" pitchFamily="18" charset="0"/>
              </a:rPr>
              <a:t>эмоциональных "островов": о. Радости, о. Грусти, о. Недоумения, о. Тревоги, о. Ожидания, о. </a:t>
            </a:r>
            <a:r>
              <a:rPr lang="ru-RU" sz="2400" dirty="0" smtClean="0">
                <a:solidFill>
                  <a:schemeClr val="accent1">
                    <a:lumMod val="50000"/>
                  </a:schemeClr>
                </a:solidFill>
                <a:latin typeface="Times New Roman" pitchFamily="18" charset="0"/>
                <a:cs typeface="Times New Roman" pitchFamily="18" charset="0"/>
              </a:rPr>
              <a:t>Просветления</a:t>
            </a:r>
            <a:r>
              <a:rPr lang="ru-RU" sz="2400" dirty="0">
                <a:solidFill>
                  <a:schemeClr val="accent1">
                    <a:lumMod val="50000"/>
                  </a:schemeClr>
                </a:solidFill>
                <a:latin typeface="Times New Roman" pitchFamily="18" charset="0"/>
                <a:cs typeface="Times New Roman" pitchFamily="18" charset="0"/>
              </a:rPr>
              <a:t>, о. Воодушевления, о. Удовольствия, о. </a:t>
            </a:r>
            <a:r>
              <a:rPr lang="ru-RU" sz="2400" dirty="0" smtClean="0">
                <a:solidFill>
                  <a:schemeClr val="accent1">
                    <a:lumMod val="50000"/>
                  </a:schemeClr>
                </a:solidFill>
                <a:latin typeface="Times New Roman" pitchFamily="18" charset="0"/>
                <a:cs typeface="Times New Roman" pitchFamily="18" charset="0"/>
              </a:rPr>
              <a:t>Наслаждения. </a:t>
            </a:r>
            <a:endParaRPr lang="ru-RU" sz="2400" dirty="0">
              <a:solidFill>
                <a:schemeClr val="accent1">
                  <a:lumMod val="50000"/>
                </a:schemeClr>
              </a:solidFill>
              <a:latin typeface="Times New Roman" pitchFamily="18" charset="0"/>
              <a:cs typeface="Times New Roman" pitchFamily="18" charset="0"/>
            </a:endParaRPr>
          </a:p>
          <a:p>
            <a:pPr algn="just"/>
            <a:r>
              <a:rPr lang="ru-RU" sz="2400" dirty="0">
                <a:solidFill>
                  <a:schemeClr val="accent1">
                    <a:lumMod val="50000"/>
                  </a:schemeClr>
                </a:solidFill>
                <a:latin typeface="Times New Roman" pitchFamily="18" charset="0"/>
                <a:cs typeface="Times New Roman" pitchFamily="18" charset="0"/>
              </a:rPr>
              <a:t>Карта островов вывешивается на доске </a:t>
            </a:r>
            <a:r>
              <a:rPr lang="ru-RU" sz="2400" dirty="0" smtClean="0">
                <a:solidFill>
                  <a:schemeClr val="accent1">
                    <a:lumMod val="50000"/>
                  </a:schemeClr>
                </a:solidFill>
                <a:latin typeface="Times New Roman" pitchFamily="18" charset="0"/>
                <a:cs typeface="Times New Roman" pitchFamily="18" charset="0"/>
              </a:rPr>
              <a:t>и </a:t>
            </a:r>
            <a:r>
              <a:rPr lang="ru-RU" sz="2400" dirty="0">
                <a:solidFill>
                  <a:schemeClr val="accent1">
                    <a:lumMod val="50000"/>
                  </a:schemeClr>
                </a:solidFill>
                <a:latin typeface="Times New Roman" pitchFamily="18" charset="0"/>
                <a:cs typeface="Times New Roman" pitchFamily="18" charset="0"/>
              </a:rPr>
              <a:t>ученики выходят к </a:t>
            </a:r>
            <a:r>
              <a:rPr lang="ru-RU" sz="2400" dirty="0" smtClean="0">
                <a:solidFill>
                  <a:schemeClr val="accent1">
                    <a:lumMod val="50000"/>
                  </a:schemeClr>
                </a:solidFill>
                <a:latin typeface="Times New Roman" pitchFamily="18" charset="0"/>
                <a:cs typeface="Times New Roman" pitchFamily="18" charset="0"/>
              </a:rPr>
              <a:t>карте </a:t>
            </a:r>
            <a:r>
              <a:rPr lang="ru-RU" sz="2400" dirty="0">
                <a:solidFill>
                  <a:schemeClr val="accent1">
                    <a:lumMod val="50000"/>
                  </a:schemeClr>
                </a:solidFill>
                <a:latin typeface="Times New Roman" pitchFamily="18" charset="0"/>
                <a:cs typeface="Times New Roman" pitchFamily="18" charset="0"/>
              </a:rPr>
              <a:t>и маркером </a:t>
            </a:r>
            <a:r>
              <a:rPr lang="ru-RU" sz="2400" dirty="0" smtClean="0">
                <a:solidFill>
                  <a:schemeClr val="accent1">
                    <a:lumMod val="50000"/>
                  </a:schemeClr>
                </a:solidFill>
                <a:latin typeface="Times New Roman" pitchFamily="18" charset="0"/>
                <a:cs typeface="Times New Roman" pitchFamily="18" charset="0"/>
              </a:rPr>
              <a:t>рисуют или крепят свой </a:t>
            </a:r>
            <a:r>
              <a:rPr lang="ru-RU" sz="2400" dirty="0">
                <a:solidFill>
                  <a:schemeClr val="accent1">
                    <a:lumMod val="50000"/>
                  </a:schemeClr>
                </a:solidFill>
                <a:latin typeface="Times New Roman" pitchFamily="18" charset="0"/>
                <a:cs typeface="Times New Roman" pitchFamily="18" charset="0"/>
              </a:rPr>
              <a:t>кораблик в соответствующем районе карты, который отражает </a:t>
            </a:r>
            <a:r>
              <a:rPr lang="ru-RU" sz="2400" dirty="0" smtClean="0">
                <a:solidFill>
                  <a:schemeClr val="accent1">
                    <a:lumMod val="50000"/>
                  </a:schemeClr>
                </a:solidFill>
                <a:latin typeface="Times New Roman" pitchFamily="18" charset="0"/>
                <a:cs typeface="Times New Roman" pitchFamily="18" charset="0"/>
              </a:rPr>
              <a:t>душевное</a:t>
            </a:r>
            <a:r>
              <a:rPr lang="ru-RU" sz="2400" dirty="0">
                <a:solidFill>
                  <a:schemeClr val="accent1">
                    <a:lumMod val="50000"/>
                  </a:schemeClr>
                </a:solidFill>
                <a:latin typeface="Times New Roman" pitchFamily="18" charset="0"/>
                <a:cs typeface="Times New Roman" pitchFamily="18" charset="0"/>
              </a:rPr>
              <a:t>, эмоционально-чувственное состояние </a:t>
            </a:r>
            <a:r>
              <a:rPr lang="ru-RU" sz="2400" dirty="0" smtClean="0">
                <a:solidFill>
                  <a:schemeClr val="accent1">
                    <a:lumMod val="50000"/>
                  </a:schemeClr>
                </a:solidFill>
                <a:latin typeface="Times New Roman" pitchFamily="18" charset="0"/>
                <a:cs typeface="Times New Roman" pitchFamily="18" charset="0"/>
              </a:rPr>
              <a:t>после </a:t>
            </a:r>
            <a:r>
              <a:rPr lang="ru-RU" sz="2400" dirty="0">
                <a:solidFill>
                  <a:schemeClr val="accent1">
                    <a:lumMod val="50000"/>
                  </a:schemeClr>
                </a:solidFill>
                <a:latin typeface="Times New Roman" pitchFamily="18" charset="0"/>
                <a:cs typeface="Times New Roman" pitchFamily="18" charset="0"/>
              </a:rPr>
              <a:t>урока или в конце дня, или в конце недели.</a:t>
            </a:r>
          </a:p>
          <a:p>
            <a:pPr algn="just"/>
            <a:endParaRPr lang="ru-RU" sz="2400" dirty="0">
              <a:solidFill>
                <a:schemeClr val="accent1">
                  <a:lumMod val="50000"/>
                </a:schemeClr>
              </a:solidFill>
              <a:latin typeface="Times New Roman" pitchFamily="18" charset="0"/>
              <a:cs typeface="Times New Roman" pitchFamily="18" charset="0"/>
            </a:endParaRPr>
          </a:p>
        </p:txBody>
      </p:sp>
      <p:sp>
        <p:nvSpPr>
          <p:cNvPr id="6" name="Заголовок 1"/>
          <p:cNvSpPr txBox="1">
            <a:spLocks/>
          </p:cNvSpPr>
          <p:nvPr/>
        </p:nvSpPr>
        <p:spPr>
          <a:xfrm>
            <a:off x="683568" y="836712"/>
            <a:ext cx="8229600" cy="1143000"/>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3. Метод</a:t>
            </a:r>
            <a:r>
              <a:rPr kumimoji="0" lang="ru-RU" sz="4400" b="1" i="1" u="none" strike="noStrike" kern="1200" cap="none" spc="0" normalizeH="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 «Острова»</a:t>
            </a:r>
            <a:r>
              <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 </a:t>
            </a:r>
            <a: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t/>
            </a:r>
            <a:b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br>
            <a:endPar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endParaRPr>
          </a:p>
        </p:txBody>
      </p:sp>
      <p:pic>
        <p:nvPicPr>
          <p:cNvPr id="7" name="Рисунок 6" descr="71694076.gif"/>
          <p:cNvPicPr>
            <a:picLocks noChangeAspect="1"/>
          </p:cNvPicPr>
          <p:nvPr/>
        </p:nvPicPr>
        <p:blipFill>
          <a:blip r:embed="rId2" cstate="print"/>
          <a:stretch>
            <a:fillRect/>
          </a:stretch>
        </p:blipFill>
        <p:spPr>
          <a:xfrm>
            <a:off x="3857620" y="5000636"/>
            <a:ext cx="2143140" cy="149942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1000"/>
            <a:lum/>
          </a:blip>
          <a:srcRect/>
          <a:stretch>
            <a:fillRect t="-3000" b="-3000"/>
          </a:stretch>
        </a:blipFill>
        <a:effectLst/>
      </p:bgPr>
    </p:bg>
    <p:spTree>
      <p:nvGrpSpPr>
        <p:cNvPr id="1" name=""/>
        <p:cNvGrpSpPr/>
        <p:nvPr/>
      </p:nvGrpSpPr>
      <p:grpSpPr>
        <a:xfrm>
          <a:off x="0" y="0"/>
          <a:ext cx="0" cy="0"/>
          <a:chOff x="0" y="0"/>
          <a:chExt cx="0" cy="0"/>
        </a:xfrm>
      </p:grpSpPr>
      <p:grpSp>
        <p:nvGrpSpPr>
          <p:cNvPr id="27" name="Группа 26"/>
          <p:cNvGrpSpPr/>
          <p:nvPr/>
        </p:nvGrpSpPr>
        <p:grpSpPr>
          <a:xfrm>
            <a:off x="46470" y="368490"/>
            <a:ext cx="9097530" cy="6123750"/>
            <a:chOff x="46470" y="368490"/>
            <a:chExt cx="9097530" cy="6123750"/>
          </a:xfrm>
        </p:grpSpPr>
        <p:sp>
          <p:nvSpPr>
            <p:cNvPr id="2" name="Полилиния 1"/>
            <p:cNvSpPr/>
            <p:nvPr/>
          </p:nvSpPr>
          <p:spPr>
            <a:xfrm>
              <a:off x="3275856" y="2060848"/>
              <a:ext cx="2160240" cy="1440160"/>
            </a:xfrm>
            <a:custGeom>
              <a:avLst/>
              <a:gdLst>
                <a:gd name="connsiteX0" fmla="*/ 738478 w 1835758"/>
                <a:gd name="connsiteY0" fmla="*/ 92327 h 888522"/>
                <a:gd name="connsiteX1" fmla="*/ 814678 w 1835758"/>
                <a:gd name="connsiteY1" fmla="*/ 77087 h 888522"/>
                <a:gd name="connsiteX2" fmla="*/ 906118 w 1835758"/>
                <a:gd name="connsiteY2" fmla="*/ 16127 h 888522"/>
                <a:gd name="connsiteX3" fmla="*/ 951838 w 1835758"/>
                <a:gd name="connsiteY3" fmla="*/ 887 h 888522"/>
                <a:gd name="connsiteX4" fmla="*/ 1317598 w 1835758"/>
                <a:gd name="connsiteY4" fmla="*/ 16127 h 888522"/>
                <a:gd name="connsiteX5" fmla="*/ 1409038 w 1835758"/>
                <a:gd name="connsiteY5" fmla="*/ 61847 h 888522"/>
                <a:gd name="connsiteX6" fmla="*/ 1607158 w 1835758"/>
                <a:gd name="connsiteY6" fmla="*/ 92327 h 888522"/>
                <a:gd name="connsiteX7" fmla="*/ 1652878 w 1835758"/>
                <a:gd name="connsiteY7" fmla="*/ 107567 h 888522"/>
                <a:gd name="connsiteX8" fmla="*/ 1713838 w 1835758"/>
                <a:gd name="connsiteY8" fmla="*/ 122807 h 888522"/>
                <a:gd name="connsiteX9" fmla="*/ 1805278 w 1835758"/>
                <a:gd name="connsiteY9" fmla="*/ 229487 h 888522"/>
                <a:gd name="connsiteX10" fmla="*/ 1820518 w 1835758"/>
                <a:gd name="connsiteY10" fmla="*/ 290447 h 888522"/>
                <a:gd name="connsiteX11" fmla="*/ 1835758 w 1835758"/>
                <a:gd name="connsiteY11" fmla="*/ 336167 h 888522"/>
                <a:gd name="connsiteX12" fmla="*/ 1820518 w 1835758"/>
                <a:gd name="connsiteY12" fmla="*/ 686687 h 888522"/>
                <a:gd name="connsiteX13" fmla="*/ 1744318 w 1835758"/>
                <a:gd name="connsiteY13" fmla="*/ 762887 h 888522"/>
                <a:gd name="connsiteX14" fmla="*/ 784198 w 1835758"/>
                <a:gd name="connsiteY14" fmla="*/ 778127 h 888522"/>
                <a:gd name="connsiteX15" fmla="*/ 677518 w 1835758"/>
                <a:gd name="connsiteY15" fmla="*/ 808607 h 888522"/>
                <a:gd name="connsiteX16" fmla="*/ 616558 w 1835758"/>
                <a:gd name="connsiteY16" fmla="*/ 823847 h 888522"/>
                <a:gd name="connsiteX17" fmla="*/ 525118 w 1835758"/>
                <a:gd name="connsiteY17" fmla="*/ 854327 h 888522"/>
                <a:gd name="connsiteX18" fmla="*/ 311758 w 1835758"/>
                <a:gd name="connsiteY18" fmla="*/ 884807 h 888522"/>
                <a:gd name="connsiteX19" fmla="*/ 22198 w 1835758"/>
                <a:gd name="connsiteY19" fmla="*/ 869567 h 888522"/>
                <a:gd name="connsiteX20" fmla="*/ 6958 w 1835758"/>
                <a:gd name="connsiteY20" fmla="*/ 823847 h 888522"/>
                <a:gd name="connsiteX21" fmla="*/ 52678 w 1835758"/>
                <a:gd name="connsiteY21" fmla="*/ 625727 h 888522"/>
                <a:gd name="connsiteX22" fmla="*/ 98398 w 1835758"/>
                <a:gd name="connsiteY22" fmla="*/ 580007 h 888522"/>
                <a:gd name="connsiteX23" fmla="*/ 128878 w 1835758"/>
                <a:gd name="connsiteY23" fmla="*/ 534287 h 888522"/>
                <a:gd name="connsiteX24" fmla="*/ 220318 w 1835758"/>
                <a:gd name="connsiteY24" fmla="*/ 473327 h 888522"/>
                <a:gd name="connsiteX25" fmla="*/ 372718 w 1835758"/>
                <a:gd name="connsiteY25" fmla="*/ 351407 h 888522"/>
                <a:gd name="connsiteX26" fmla="*/ 509878 w 1835758"/>
                <a:gd name="connsiteY26" fmla="*/ 275207 h 888522"/>
                <a:gd name="connsiteX27" fmla="*/ 647038 w 1835758"/>
                <a:gd name="connsiteY27" fmla="*/ 153287 h 888522"/>
                <a:gd name="connsiteX28" fmla="*/ 692758 w 1835758"/>
                <a:gd name="connsiteY28" fmla="*/ 138047 h 888522"/>
                <a:gd name="connsiteX29" fmla="*/ 753718 w 1835758"/>
                <a:gd name="connsiteY29" fmla="*/ 122807 h 888522"/>
                <a:gd name="connsiteX30" fmla="*/ 829918 w 1835758"/>
                <a:gd name="connsiteY30" fmla="*/ 107567 h 888522"/>
                <a:gd name="connsiteX31" fmla="*/ 814678 w 1835758"/>
                <a:gd name="connsiteY31" fmla="*/ 77087 h 888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35758" h="888522">
                  <a:moveTo>
                    <a:pt x="738478" y="92327"/>
                  </a:moveTo>
                  <a:cubicBezTo>
                    <a:pt x="763878" y="87247"/>
                    <a:pt x="791097" y="87806"/>
                    <a:pt x="814678" y="77087"/>
                  </a:cubicBezTo>
                  <a:cubicBezTo>
                    <a:pt x="848027" y="61928"/>
                    <a:pt x="871365" y="27711"/>
                    <a:pt x="906118" y="16127"/>
                  </a:cubicBezTo>
                  <a:lnTo>
                    <a:pt x="951838" y="887"/>
                  </a:lnTo>
                  <a:cubicBezTo>
                    <a:pt x="1073758" y="5967"/>
                    <a:pt x="1196643" y="0"/>
                    <a:pt x="1317598" y="16127"/>
                  </a:cubicBezTo>
                  <a:cubicBezTo>
                    <a:pt x="1351377" y="20631"/>
                    <a:pt x="1376709" y="51071"/>
                    <a:pt x="1409038" y="61847"/>
                  </a:cubicBezTo>
                  <a:cubicBezTo>
                    <a:pt x="1424897" y="67133"/>
                    <a:pt x="1598938" y="91153"/>
                    <a:pt x="1607158" y="92327"/>
                  </a:cubicBezTo>
                  <a:cubicBezTo>
                    <a:pt x="1622398" y="97407"/>
                    <a:pt x="1637432" y="103154"/>
                    <a:pt x="1652878" y="107567"/>
                  </a:cubicBezTo>
                  <a:cubicBezTo>
                    <a:pt x="1673017" y="113321"/>
                    <a:pt x="1695652" y="112415"/>
                    <a:pt x="1713838" y="122807"/>
                  </a:cubicBezTo>
                  <a:cubicBezTo>
                    <a:pt x="1741698" y="138727"/>
                    <a:pt x="1788841" y="207571"/>
                    <a:pt x="1805278" y="229487"/>
                  </a:cubicBezTo>
                  <a:cubicBezTo>
                    <a:pt x="1810358" y="249807"/>
                    <a:pt x="1814764" y="270308"/>
                    <a:pt x="1820518" y="290447"/>
                  </a:cubicBezTo>
                  <a:cubicBezTo>
                    <a:pt x="1824931" y="305893"/>
                    <a:pt x="1835758" y="320103"/>
                    <a:pt x="1835758" y="336167"/>
                  </a:cubicBezTo>
                  <a:cubicBezTo>
                    <a:pt x="1835758" y="453117"/>
                    <a:pt x="1833923" y="570507"/>
                    <a:pt x="1820518" y="686687"/>
                  </a:cubicBezTo>
                  <a:cubicBezTo>
                    <a:pt x="1818054" y="708043"/>
                    <a:pt x="1767102" y="761851"/>
                    <a:pt x="1744318" y="762887"/>
                  </a:cubicBezTo>
                  <a:cubicBezTo>
                    <a:pt x="1424568" y="777421"/>
                    <a:pt x="1104238" y="773047"/>
                    <a:pt x="784198" y="778127"/>
                  </a:cubicBezTo>
                  <a:lnTo>
                    <a:pt x="677518" y="808607"/>
                  </a:lnTo>
                  <a:cubicBezTo>
                    <a:pt x="657311" y="814118"/>
                    <a:pt x="636620" y="817828"/>
                    <a:pt x="616558" y="823847"/>
                  </a:cubicBezTo>
                  <a:cubicBezTo>
                    <a:pt x="585784" y="833079"/>
                    <a:pt x="555598" y="844167"/>
                    <a:pt x="525118" y="854327"/>
                  </a:cubicBezTo>
                  <a:cubicBezTo>
                    <a:pt x="476595" y="870501"/>
                    <a:pt x="345403" y="881069"/>
                    <a:pt x="311758" y="884807"/>
                  </a:cubicBezTo>
                  <a:cubicBezTo>
                    <a:pt x="215238" y="879727"/>
                    <a:pt x="116975" y="888522"/>
                    <a:pt x="22198" y="869567"/>
                  </a:cubicBezTo>
                  <a:cubicBezTo>
                    <a:pt x="6446" y="866417"/>
                    <a:pt x="6958" y="839911"/>
                    <a:pt x="6958" y="823847"/>
                  </a:cubicBezTo>
                  <a:cubicBezTo>
                    <a:pt x="6958" y="722865"/>
                    <a:pt x="0" y="688940"/>
                    <a:pt x="52678" y="625727"/>
                  </a:cubicBezTo>
                  <a:cubicBezTo>
                    <a:pt x="66476" y="609170"/>
                    <a:pt x="84600" y="596564"/>
                    <a:pt x="98398" y="580007"/>
                  </a:cubicBezTo>
                  <a:cubicBezTo>
                    <a:pt x="110124" y="565936"/>
                    <a:pt x="115094" y="546348"/>
                    <a:pt x="128878" y="534287"/>
                  </a:cubicBezTo>
                  <a:cubicBezTo>
                    <a:pt x="156447" y="510164"/>
                    <a:pt x="194415" y="499230"/>
                    <a:pt x="220318" y="473327"/>
                  </a:cubicBezTo>
                  <a:cubicBezTo>
                    <a:pt x="375026" y="318619"/>
                    <a:pt x="248325" y="426043"/>
                    <a:pt x="372718" y="351407"/>
                  </a:cubicBezTo>
                  <a:cubicBezTo>
                    <a:pt x="503726" y="272802"/>
                    <a:pt x="417915" y="305861"/>
                    <a:pt x="509878" y="275207"/>
                  </a:cubicBezTo>
                  <a:cubicBezTo>
                    <a:pt x="550268" y="234817"/>
                    <a:pt x="592648" y="180482"/>
                    <a:pt x="647038" y="153287"/>
                  </a:cubicBezTo>
                  <a:cubicBezTo>
                    <a:pt x="661406" y="146103"/>
                    <a:pt x="677312" y="142460"/>
                    <a:pt x="692758" y="138047"/>
                  </a:cubicBezTo>
                  <a:cubicBezTo>
                    <a:pt x="712897" y="132293"/>
                    <a:pt x="733271" y="127351"/>
                    <a:pt x="753718" y="122807"/>
                  </a:cubicBezTo>
                  <a:cubicBezTo>
                    <a:pt x="779004" y="117188"/>
                    <a:pt x="809196" y="123109"/>
                    <a:pt x="829918" y="107567"/>
                  </a:cubicBezTo>
                  <a:cubicBezTo>
                    <a:pt x="839005" y="100751"/>
                    <a:pt x="819758" y="87247"/>
                    <a:pt x="814678" y="77087"/>
                  </a:cubicBezTo>
                </a:path>
              </a:pathLst>
            </a:cu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3500000" scaled="1"/>
              <a:tileRect/>
            </a:gradFill>
            <a:ln/>
            <a:effectLst>
              <a:glow rad="228600">
                <a:schemeClr val="accent5">
                  <a:satMod val="175000"/>
                  <a:alpha val="40000"/>
                </a:schemeClr>
              </a:glow>
              <a:outerShdw blurRad="50800" dist="38100" dir="14700000" algn="t" rotWithShape="0">
                <a:srgbClr val="000000">
                  <a:alpha val="60000"/>
                </a:srgbClr>
              </a:outerShdw>
            </a:effectLst>
          </p:spPr>
          <p:style>
            <a:lnRef idx="3">
              <a:schemeClr val="accent5"/>
            </a:lnRef>
            <a:fillRef idx="0">
              <a:schemeClr val="accent5"/>
            </a:fillRef>
            <a:effectRef idx="2">
              <a:schemeClr val="accent5"/>
            </a:effectRef>
            <a:fontRef idx="minor">
              <a:schemeClr val="tx1"/>
            </a:fontRef>
          </p:style>
          <p:txBody>
            <a:bodyPr rtlCol="0" anchor="ctr"/>
            <a:lstStyle/>
            <a:p>
              <a:pPr algn="ctr"/>
              <a:endParaRPr lang="ru-RU"/>
            </a:p>
          </p:txBody>
        </p:sp>
        <p:sp>
          <p:nvSpPr>
            <p:cNvPr id="3" name="Полилиния 2"/>
            <p:cNvSpPr/>
            <p:nvPr/>
          </p:nvSpPr>
          <p:spPr>
            <a:xfrm>
              <a:off x="5796136" y="2420888"/>
              <a:ext cx="1516823" cy="1767840"/>
            </a:xfrm>
            <a:custGeom>
              <a:avLst/>
              <a:gdLst>
                <a:gd name="connsiteX0" fmla="*/ 144825 w 1516823"/>
                <a:gd name="connsiteY0" fmla="*/ 0 h 1767840"/>
                <a:gd name="connsiteX1" fmla="*/ 144825 w 1516823"/>
                <a:gd name="connsiteY1" fmla="*/ 0 h 1767840"/>
                <a:gd name="connsiteX2" fmla="*/ 586785 w 1516823"/>
                <a:gd name="connsiteY2" fmla="*/ 548640 h 1767840"/>
                <a:gd name="connsiteX3" fmla="*/ 662985 w 1516823"/>
                <a:gd name="connsiteY3" fmla="*/ 609600 h 1767840"/>
                <a:gd name="connsiteX4" fmla="*/ 723945 w 1516823"/>
                <a:gd name="connsiteY4" fmla="*/ 685800 h 1767840"/>
                <a:gd name="connsiteX5" fmla="*/ 784905 w 1516823"/>
                <a:gd name="connsiteY5" fmla="*/ 731520 h 1767840"/>
                <a:gd name="connsiteX6" fmla="*/ 815385 w 1516823"/>
                <a:gd name="connsiteY6" fmla="*/ 777240 h 1767840"/>
                <a:gd name="connsiteX7" fmla="*/ 998265 w 1516823"/>
                <a:gd name="connsiteY7" fmla="*/ 990600 h 1767840"/>
                <a:gd name="connsiteX8" fmla="*/ 998265 w 1516823"/>
                <a:gd name="connsiteY8" fmla="*/ 990600 h 1767840"/>
                <a:gd name="connsiteX9" fmla="*/ 1120185 w 1516823"/>
                <a:gd name="connsiteY9" fmla="*/ 1112520 h 1767840"/>
                <a:gd name="connsiteX10" fmla="*/ 1242105 w 1516823"/>
                <a:gd name="connsiteY10" fmla="*/ 1173480 h 1767840"/>
                <a:gd name="connsiteX11" fmla="*/ 1409745 w 1516823"/>
                <a:gd name="connsiteY11" fmla="*/ 1264920 h 1767840"/>
                <a:gd name="connsiteX12" fmla="*/ 1455465 w 1516823"/>
                <a:gd name="connsiteY12" fmla="*/ 1310640 h 1767840"/>
                <a:gd name="connsiteX13" fmla="*/ 1470705 w 1516823"/>
                <a:gd name="connsiteY13" fmla="*/ 1600200 h 1767840"/>
                <a:gd name="connsiteX14" fmla="*/ 1409745 w 1516823"/>
                <a:gd name="connsiteY14" fmla="*/ 1661160 h 1767840"/>
                <a:gd name="connsiteX15" fmla="*/ 1348785 w 1516823"/>
                <a:gd name="connsiteY15" fmla="*/ 1737360 h 1767840"/>
                <a:gd name="connsiteX16" fmla="*/ 1257345 w 1516823"/>
                <a:gd name="connsiteY16" fmla="*/ 1767840 h 1767840"/>
                <a:gd name="connsiteX17" fmla="*/ 861105 w 1516823"/>
                <a:gd name="connsiteY17" fmla="*/ 1752600 h 1767840"/>
                <a:gd name="connsiteX18" fmla="*/ 815385 w 1516823"/>
                <a:gd name="connsiteY18" fmla="*/ 1737360 h 1767840"/>
                <a:gd name="connsiteX19" fmla="*/ 708705 w 1516823"/>
                <a:gd name="connsiteY19" fmla="*/ 1722120 h 1767840"/>
                <a:gd name="connsiteX20" fmla="*/ 571545 w 1516823"/>
                <a:gd name="connsiteY20" fmla="*/ 1691640 h 1767840"/>
                <a:gd name="connsiteX21" fmla="*/ 403905 w 1516823"/>
                <a:gd name="connsiteY21" fmla="*/ 1661160 h 1767840"/>
                <a:gd name="connsiteX22" fmla="*/ 342945 w 1516823"/>
                <a:gd name="connsiteY22" fmla="*/ 1645920 h 1767840"/>
                <a:gd name="connsiteX23" fmla="*/ 205785 w 1516823"/>
                <a:gd name="connsiteY23" fmla="*/ 1569720 h 1767840"/>
                <a:gd name="connsiteX24" fmla="*/ 160065 w 1516823"/>
                <a:gd name="connsiteY24" fmla="*/ 1524000 h 1767840"/>
                <a:gd name="connsiteX25" fmla="*/ 144825 w 1516823"/>
                <a:gd name="connsiteY25" fmla="*/ 1478280 h 1767840"/>
                <a:gd name="connsiteX26" fmla="*/ 68625 w 1516823"/>
                <a:gd name="connsiteY26" fmla="*/ 1386840 h 1767840"/>
                <a:gd name="connsiteX27" fmla="*/ 38145 w 1516823"/>
                <a:gd name="connsiteY27" fmla="*/ 1249680 h 1767840"/>
                <a:gd name="connsiteX28" fmla="*/ 7665 w 1516823"/>
                <a:gd name="connsiteY28" fmla="*/ 1036320 h 1767840"/>
                <a:gd name="connsiteX29" fmla="*/ 22905 w 1516823"/>
                <a:gd name="connsiteY29" fmla="*/ 182880 h 1767840"/>
                <a:gd name="connsiteX30" fmla="*/ 38145 w 1516823"/>
                <a:gd name="connsiteY30" fmla="*/ 137160 h 1767840"/>
                <a:gd name="connsiteX31" fmla="*/ 144825 w 1516823"/>
                <a:gd name="connsiteY31" fmla="*/ 0 h 176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516823" h="1767840">
                  <a:moveTo>
                    <a:pt x="144825" y="0"/>
                  </a:moveTo>
                  <a:lnTo>
                    <a:pt x="144825" y="0"/>
                  </a:lnTo>
                  <a:cubicBezTo>
                    <a:pt x="535370" y="488182"/>
                    <a:pt x="385642" y="307268"/>
                    <a:pt x="586785" y="548640"/>
                  </a:cubicBezTo>
                  <a:cubicBezTo>
                    <a:pt x="607609" y="573629"/>
                    <a:pt x="639984" y="586599"/>
                    <a:pt x="662985" y="609600"/>
                  </a:cubicBezTo>
                  <a:cubicBezTo>
                    <a:pt x="685986" y="632601"/>
                    <a:pt x="700944" y="662799"/>
                    <a:pt x="723945" y="685800"/>
                  </a:cubicBezTo>
                  <a:cubicBezTo>
                    <a:pt x="741906" y="703761"/>
                    <a:pt x="766944" y="713559"/>
                    <a:pt x="784905" y="731520"/>
                  </a:cubicBezTo>
                  <a:cubicBezTo>
                    <a:pt x="797857" y="744472"/>
                    <a:pt x="803741" y="763101"/>
                    <a:pt x="815385" y="777240"/>
                  </a:cubicBezTo>
                  <a:cubicBezTo>
                    <a:pt x="874932" y="849547"/>
                    <a:pt x="937305" y="919480"/>
                    <a:pt x="998265" y="990600"/>
                  </a:cubicBezTo>
                  <a:lnTo>
                    <a:pt x="998265" y="990600"/>
                  </a:lnTo>
                  <a:cubicBezTo>
                    <a:pt x="1233539" y="1178819"/>
                    <a:pt x="946220" y="938555"/>
                    <a:pt x="1120185" y="1112520"/>
                  </a:cubicBezTo>
                  <a:cubicBezTo>
                    <a:pt x="1157929" y="1150264"/>
                    <a:pt x="1194808" y="1148012"/>
                    <a:pt x="1242105" y="1173480"/>
                  </a:cubicBezTo>
                  <a:cubicBezTo>
                    <a:pt x="1434830" y="1277255"/>
                    <a:pt x="1299392" y="1228136"/>
                    <a:pt x="1409745" y="1264920"/>
                  </a:cubicBezTo>
                  <a:cubicBezTo>
                    <a:pt x="1424985" y="1280160"/>
                    <a:pt x="1442938" y="1293102"/>
                    <a:pt x="1455465" y="1310640"/>
                  </a:cubicBezTo>
                  <a:cubicBezTo>
                    <a:pt x="1516823" y="1396541"/>
                    <a:pt x="1498466" y="1494707"/>
                    <a:pt x="1470705" y="1600200"/>
                  </a:cubicBezTo>
                  <a:cubicBezTo>
                    <a:pt x="1463392" y="1627991"/>
                    <a:pt x="1430065" y="1640840"/>
                    <a:pt x="1409745" y="1661160"/>
                  </a:cubicBezTo>
                  <a:cubicBezTo>
                    <a:pt x="1393219" y="1710737"/>
                    <a:pt x="1402733" y="1713383"/>
                    <a:pt x="1348785" y="1737360"/>
                  </a:cubicBezTo>
                  <a:cubicBezTo>
                    <a:pt x="1319425" y="1750409"/>
                    <a:pt x="1257345" y="1767840"/>
                    <a:pt x="1257345" y="1767840"/>
                  </a:cubicBezTo>
                  <a:cubicBezTo>
                    <a:pt x="1125265" y="1762760"/>
                    <a:pt x="992969" y="1761694"/>
                    <a:pt x="861105" y="1752600"/>
                  </a:cubicBezTo>
                  <a:cubicBezTo>
                    <a:pt x="845079" y="1751495"/>
                    <a:pt x="831137" y="1740510"/>
                    <a:pt x="815385" y="1737360"/>
                  </a:cubicBezTo>
                  <a:cubicBezTo>
                    <a:pt x="780162" y="1730315"/>
                    <a:pt x="744011" y="1728740"/>
                    <a:pt x="708705" y="1722120"/>
                  </a:cubicBezTo>
                  <a:cubicBezTo>
                    <a:pt x="662672" y="1713489"/>
                    <a:pt x="617471" y="1700825"/>
                    <a:pt x="571545" y="1691640"/>
                  </a:cubicBezTo>
                  <a:cubicBezTo>
                    <a:pt x="515852" y="1680501"/>
                    <a:pt x="459598" y="1672299"/>
                    <a:pt x="403905" y="1661160"/>
                  </a:cubicBezTo>
                  <a:cubicBezTo>
                    <a:pt x="383366" y="1657052"/>
                    <a:pt x="362557" y="1653274"/>
                    <a:pt x="342945" y="1645920"/>
                  </a:cubicBezTo>
                  <a:cubicBezTo>
                    <a:pt x="313996" y="1635064"/>
                    <a:pt x="225185" y="1584270"/>
                    <a:pt x="205785" y="1569720"/>
                  </a:cubicBezTo>
                  <a:cubicBezTo>
                    <a:pt x="188543" y="1556788"/>
                    <a:pt x="175305" y="1539240"/>
                    <a:pt x="160065" y="1524000"/>
                  </a:cubicBezTo>
                  <a:cubicBezTo>
                    <a:pt x="154985" y="1508760"/>
                    <a:pt x="153736" y="1491646"/>
                    <a:pt x="144825" y="1478280"/>
                  </a:cubicBezTo>
                  <a:cubicBezTo>
                    <a:pt x="77415" y="1377166"/>
                    <a:pt x="118486" y="1486562"/>
                    <a:pt x="68625" y="1386840"/>
                  </a:cubicBezTo>
                  <a:cubicBezTo>
                    <a:pt x="50475" y="1350540"/>
                    <a:pt x="42828" y="1282458"/>
                    <a:pt x="38145" y="1249680"/>
                  </a:cubicBezTo>
                  <a:cubicBezTo>
                    <a:pt x="0" y="982662"/>
                    <a:pt x="44028" y="1254498"/>
                    <a:pt x="7665" y="1036320"/>
                  </a:cubicBezTo>
                  <a:cubicBezTo>
                    <a:pt x="12745" y="751840"/>
                    <a:pt x="13266" y="467242"/>
                    <a:pt x="22905" y="182880"/>
                  </a:cubicBezTo>
                  <a:cubicBezTo>
                    <a:pt x="23449" y="166825"/>
                    <a:pt x="30343" y="151203"/>
                    <a:pt x="38145" y="137160"/>
                  </a:cubicBezTo>
                  <a:cubicBezTo>
                    <a:pt x="81226" y="59614"/>
                    <a:pt x="127045" y="22860"/>
                    <a:pt x="144825" y="0"/>
                  </a:cubicBezTo>
                  <a:close/>
                </a:path>
              </a:pathLst>
            </a:custGeom>
            <a:effectLst>
              <a:glow rad="228600">
                <a:schemeClr val="accent4">
                  <a:satMod val="175000"/>
                  <a:alpha val="40000"/>
                </a:schemeClr>
              </a:glow>
              <a:outerShdw blurRad="63500" dist="25400" dir="14700000" algn="t" rotWithShape="0">
                <a:srgbClr val="000000">
                  <a:alpha val="50000"/>
                </a:srgbClr>
              </a:outerShdw>
            </a:effectLst>
          </p:spPr>
          <p:style>
            <a:lnRef idx="3">
              <a:schemeClr val="lt1"/>
            </a:lnRef>
            <a:fillRef idx="1">
              <a:schemeClr val="accent4"/>
            </a:fillRef>
            <a:effectRef idx="1">
              <a:schemeClr val="accent4"/>
            </a:effectRef>
            <a:fontRef idx="minor">
              <a:schemeClr val="lt1"/>
            </a:fontRef>
          </p:style>
          <p:txBody>
            <a:bodyPr rtlCol="0" anchor="ctr"/>
            <a:lstStyle/>
            <a:p>
              <a:pPr algn="ctr"/>
              <a:endParaRPr lang="ru-RU"/>
            </a:p>
          </p:txBody>
        </p:sp>
        <p:sp>
          <p:nvSpPr>
            <p:cNvPr id="4" name="Полилиния 3"/>
            <p:cNvSpPr/>
            <p:nvPr/>
          </p:nvSpPr>
          <p:spPr>
            <a:xfrm>
              <a:off x="899592" y="4725144"/>
              <a:ext cx="1871841" cy="1225232"/>
            </a:xfrm>
            <a:custGeom>
              <a:avLst/>
              <a:gdLst>
                <a:gd name="connsiteX0" fmla="*/ 377047 w 1871841"/>
                <a:gd name="connsiteY0" fmla="*/ 0 h 1225232"/>
                <a:gd name="connsiteX1" fmla="*/ 239887 w 1871841"/>
                <a:gd name="connsiteY1" fmla="*/ 45720 h 1225232"/>
                <a:gd name="connsiteX2" fmla="*/ 133207 w 1871841"/>
                <a:gd name="connsiteY2" fmla="*/ 106680 h 1225232"/>
                <a:gd name="connsiteX3" fmla="*/ 87487 w 1871841"/>
                <a:gd name="connsiteY3" fmla="*/ 152400 h 1225232"/>
                <a:gd name="connsiteX4" fmla="*/ 72247 w 1871841"/>
                <a:gd name="connsiteY4" fmla="*/ 198120 h 1225232"/>
                <a:gd name="connsiteX5" fmla="*/ 41767 w 1871841"/>
                <a:gd name="connsiteY5" fmla="*/ 243840 h 1225232"/>
                <a:gd name="connsiteX6" fmla="*/ 41767 w 1871841"/>
                <a:gd name="connsiteY6" fmla="*/ 807720 h 1225232"/>
                <a:gd name="connsiteX7" fmla="*/ 117967 w 1871841"/>
                <a:gd name="connsiteY7" fmla="*/ 929640 h 1225232"/>
                <a:gd name="connsiteX8" fmla="*/ 178927 w 1871841"/>
                <a:gd name="connsiteY8" fmla="*/ 1005840 h 1225232"/>
                <a:gd name="connsiteX9" fmla="*/ 224647 w 1871841"/>
                <a:gd name="connsiteY9" fmla="*/ 1051560 h 1225232"/>
                <a:gd name="connsiteX10" fmla="*/ 255127 w 1871841"/>
                <a:gd name="connsiteY10" fmla="*/ 1097280 h 1225232"/>
                <a:gd name="connsiteX11" fmla="*/ 392287 w 1871841"/>
                <a:gd name="connsiteY11" fmla="*/ 1158240 h 1225232"/>
                <a:gd name="connsiteX12" fmla="*/ 468487 w 1871841"/>
                <a:gd name="connsiteY12" fmla="*/ 1173480 h 1225232"/>
                <a:gd name="connsiteX13" fmla="*/ 651367 w 1871841"/>
                <a:gd name="connsiteY13" fmla="*/ 1219200 h 1225232"/>
                <a:gd name="connsiteX14" fmla="*/ 1398127 w 1871841"/>
                <a:gd name="connsiteY14" fmla="*/ 1203960 h 1225232"/>
                <a:gd name="connsiteX15" fmla="*/ 1459087 w 1871841"/>
                <a:gd name="connsiteY15" fmla="*/ 1158240 h 1225232"/>
                <a:gd name="connsiteX16" fmla="*/ 1550527 w 1871841"/>
                <a:gd name="connsiteY16" fmla="*/ 1112520 h 1225232"/>
                <a:gd name="connsiteX17" fmla="*/ 1581007 w 1871841"/>
                <a:gd name="connsiteY17" fmla="*/ 1066800 h 1225232"/>
                <a:gd name="connsiteX18" fmla="*/ 1626727 w 1871841"/>
                <a:gd name="connsiteY18" fmla="*/ 1036320 h 1225232"/>
                <a:gd name="connsiteX19" fmla="*/ 1657207 w 1871841"/>
                <a:gd name="connsiteY19" fmla="*/ 975360 h 1225232"/>
                <a:gd name="connsiteX20" fmla="*/ 1687687 w 1871841"/>
                <a:gd name="connsiteY20" fmla="*/ 929640 h 1225232"/>
                <a:gd name="connsiteX21" fmla="*/ 1748647 w 1871841"/>
                <a:gd name="connsiteY21" fmla="*/ 868680 h 1225232"/>
                <a:gd name="connsiteX22" fmla="*/ 1779127 w 1871841"/>
                <a:gd name="connsiteY22" fmla="*/ 807720 h 1225232"/>
                <a:gd name="connsiteX23" fmla="*/ 1870567 w 1871841"/>
                <a:gd name="connsiteY23" fmla="*/ 746760 h 1225232"/>
                <a:gd name="connsiteX24" fmla="*/ 1855327 w 1871841"/>
                <a:gd name="connsiteY24" fmla="*/ 609600 h 1225232"/>
                <a:gd name="connsiteX25" fmla="*/ 1794367 w 1871841"/>
                <a:gd name="connsiteY25" fmla="*/ 548640 h 1225232"/>
                <a:gd name="connsiteX26" fmla="*/ 1718167 w 1871841"/>
                <a:gd name="connsiteY26" fmla="*/ 472440 h 1225232"/>
                <a:gd name="connsiteX27" fmla="*/ 1626727 w 1871841"/>
                <a:gd name="connsiteY27" fmla="*/ 365760 h 1225232"/>
                <a:gd name="connsiteX28" fmla="*/ 1504807 w 1871841"/>
                <a:gd name="connsiteY28" fmla="*/ 335280 h 1225232"/>
                <a:gd name="connsiteX29" fmla="*/ 1047607 w 1871841"/>
                <a:gd name="connsiteY29" fmla="*/ 350520 h 1225232"/>
                <a:gd name="connsiteX30" fmla="*/ 483727 w 1871841"/>
                <a:gd name="connsiteY30" fmla="*/ 320040 h 1225232"/>
                <a:gd name="connsiteX31" fmla="*/ 316087 w 1871841"/>
                <a:gd name="connsiteY31" fmla="*/ 198120 h 1225232"/>
                <a:gd name="connsiteX32" fmla="*/ 270367 w 1871841"/>
                <a:gd name="connsiteY32" fmla="*/ 152400 h 1225232"/>
                <a:gd name="connsiteX33" fmla="*/ 316087 w 1871841"/>
                <a:gd name="connsiteY33" fmla="*/ 60960 h 1225232"/>
                <a:gd name="connsiteX34" fmla="*/ 270367 w 1871841"/>
                <a:gd name="connsiteY34" fmla="*/ 15240 h 1225232"/>
                <a:gd name="connsiteX35" fmla="*/ 255127 w 1871841"/>
                <a:gd name="connsiteY35" fmla="*/ 0 h 1225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871841" h="1225232">
                  <a:moveTo>
                    <a:pt x="377047" y="0"/>
                  </a:moveTo>
                  <a:cubicBezTo>
                    <a:pt x="331327" y="15240"/>
                    <a:pt x="283644" y="25524"/>
                    <a:pt x="239887" y="45720"/>
                  </a:cubicBezTo>
                  <a:cubicBezTo>
                    <a:pt x="0" y="156437"/>
                    <a:pt x="308059" y="48396"/>
                    <a:pt x="133207" y="106680"/>
                  </a:cubicBezTo>
                  <a:cubicBezTo>
                    <a:pt x="117967" y="121920"/>
                    <a:pt x="99442" y="134467"/>
                    <a:pt x="87487" y="152400"/>
                  </a:cubicBezTo>
                  <a:cubicBezTo>
                    <a:pt x="78576" y="165766"/>
                    <a:pt x="79431" y="183752"/>
                    <a:pt x="72247" y="198120"/>
                  </a:cubicBezTo>
                  <a:cubicBezTo>
                    <a:pt x="64056" y="214503"/>
                    <a:pt x="51927" y="228600"/>
                    <a:pt x="41767" y="243840"/>
                  </a:cubicBezTo>
                  <a:cubicBezTo>
                    <a:pt x="3866" y="471246"/>
                    <a:pt x="8999" y="403584"/>
                    <a:pt x="41767" y="807720"/>
                  </a:cubicBezTo>
                  <a:cubicBezTo>
                    <a:pt x="51906" y="932767"/>
                    <a:pt x="60412" y="872085"/>
                    <a:pt x="117967" y="929640"/>
                  </a:cubicBezTo>
                  <a:cubicBezTo>
                    <a:pt x="140968" y="952641"/>
                    <a:pt x="157507" y="981360"/>
                    <a:pt x="178927" y="1005840"/>
                  </a:cubicBezTo>
                  <a:cubicBezTo>
                    <a:pt x="193119" y="1022060"/>
                    <a:pt x="210849" y="1035003"/>
                    <a:pt x="224647" y="1051560"/>
                  </a:cubicBezTo>
                  <a:cubicBezTo>
                    <a:pt x="236373" y="1065631"/>
                    <a:pt x="240474" y="1086290"/>
                    <a:pt x="255127" y="1097280"/>
                  </a:cubicBezTo>
                  <a:cubicBezTo>
                    <a:pt x="280437" y="1116262"/>
                    <a:pt x="352186" y="1148215"/>
                    <a:pt x="392287" y="1158240"/>
                  </a:cubicBezTo>
                  <a:cubicBezTo>
                    <a:pt x="417417" y="1164522"/>
                    <a:pt x="443497" y="1166664"/>
                    <a:pt x="468487" y="1173480"/>
                  </a:cubicBezTo>
                  <a:cubicBezTo>
                    <a:pt x="658244" y="1225232"/>
                    <a:pt x="461871" y="1187617"/>
                    <a:pt x="651367" y="1219200"/>
                  </a:cubicBezTo>
                  <a:cubicBezTo>
                    <a:pt x="900287" y="1214120"/>
                    <a:pt x="1149861" y="1222697"/>
                    <a:pt x="1398127" y="1203960"/>
                  </a:cubicBezTo>
                  <a:cubicBezTo>
                    <a:pt x="1423455" y="1202048"/>
                    <a:pt x="1438418" y="1173003"/>
                    <a:pt x="1459087" y="1158240"/>
                  </a:cubicBezTo>
                  <a:cubicBezTo>
                    <a:pt x="1510788" y="1121311"/>
                    <a:pt x="1493908" y="1131393"/>
                    <a:pt x="1550527" y="1112520"/>
                  </a:cubicBezTo>
                  <a:cubicBezTo>
                    <a:pt x="1560687" y="1097280"/>
                    <a:pt x="1568055" y="1079752"/>
                    <a:pt x="1581007" y="1066800"/>
                  </a:cubicBezTo>
                  <a:cubicBezTo>
                    <a:pt x="1593959" y="1053848"/>
                    <a:pt x="1615001" y="1050391"/>
                    <a:pt x="1626727" y="1036320"/>
                  </a:cubicBezTo>
                  <a:cubicBezTo>
                    <a:pt x="1641271" y="1018867"/>
                    <a:pt x="1645935" y="995085"/>
                    <a:pt x="1657207" y="975360"/>
                  </a:cubicBezTo>
                  <a:cubicBezTo>
                    <a:pt x="1666294" y="959457"/>
                    <a:pt x="1675767" y="943547"/>
                    <a:pt x="1687687" y="929640"/>
                  </a:cubicBezTo>
                  <a:cubicBezTo>
                    <a:pt x="1706389" y="907821"/>
                    <a:pt x="1731405" y="891669"/>
                    <a:pt x="1748647" y="868680"/>
                  </a:cubicBezTo>
                  <a:cubicBezTo>
                    <a:pt x="1762278" y="850505"/>
                    <a:pt x="1763063" y="823784"/>
                    <a:pt x="1779127" y="807720"/>
                  </a:cubicBezTo>
                  <a:cubicBezTo>
                    <a:pt x="1805030" y="781817"/>
                    <a:pt x="1870567" y="746760"/>
                    <a:pt x="1870567" y="746760"/>
                  </a:cubicBezTo>
                  <a:cubicBezTo>
                    <a:pt x="1865487" y="701040"/>
                    <a:pt x="1871841" y="652535"/>
                    <a:pt x="1855327" y="609600"/>
                  </a:cubicBezTo>
                  <a:cubicBezTo>
                    <a:pt x="1845011" y="582779"/>
                    <a:pt x="1813069" y="570459"/>
                    <a:pt x="1794367" y="548640"/>
                  </a:cubicBezTo>
                  <a:cubicBezTo>
                    <a:pt x="1726634" y="469618"/>
                    <a:pt x="1806220" y="531142"/>
                    <a:pt x="1718167" y="472440"/>
                  </a:cubicBezTo>
                  <a:cubicBezTo>
                    <a:pt x="1697040" y="444270"/>
                    <a:pt x="1658567" y="386987"/>
                    <a:pt x="1626727" y="365760"/>
                  </a:cubicBezTo>
                  <a:cubicBezTo>
                    <a:pt x="1606643" y="352371"/>
                    <a:pt x="1515798" y="337478"/>
                    <a:pt x="1504807" y="335280"/>
                  </a:cubicBezTo>
                  <a:cubicBezTo>
                    <a:pt x="1352407" y="340360"/>
                    <a:pt x="1200092" y="350520"/>
                    <a:pt x="1047607" y="350520"/>
                  </a:cubicBezTo>
                  <a:cubicBezTo>
                    <a:pt x="560526" y="350520"/>
                    <a:pt x="688992" y="388462"/>
                    <a:pt x="483727" y="320040"/>
                  </a:cubicBezTo>
                  <a:cubicBezTo>
                    <a:pt x="432670" y="286002"/>
                    <a:pt x="350230" y="232263"/>
                    <a:pt x="316087" y="198120"/>
                  </a:cubicBezTo>
                  <a:lnTo>
                    <a:pt x="270367" y="152400"/>
                  </a:lnTo>
                  <a:cubicBezTo>
                    <a:pt x="277784" y="141274"/>
                    <a:pt x="323098" y="81992"/>
                    <a:pt x="316087" y="60960"/>
                  </a:cubicBezTo>
                  <a:cubicBezTo>
                    <a:pt x="309271" y="40513"/>
                    <a:pt x="285607" y="30480"/>
                    <a:pt x="270367" y="15240"/>
                  </a:cubicBezTo>
                  <a:lnTo>
                    <a:pt x="255127" y="0"/>
                  </a:lnTo>
                </a:path>
              </a:pathLst>
            </a:custGeom>
            <a:solidFill>
              <a:schemeClr val="accent3">
                <a:lumMod val="60000"/>
                <a:lumOff val="40000"/>
              </a:schemeClr>
            </a:solidFill>
            <a:ln/>
            <a:effectLst>
              <a:glow rad="139700">
                <a:schemeClr val="accent5">
                  <a:satMod val="175000"/>
                  <a:alpha val="40000"/>
                </a:schemeClr>
              </a:glow>
              <a:outerShdw blurRad="50800" dist="38100" dir="14700000" algn="t" rotWithShape="0">
                <a:srgbClr val="000000">
                  <a:alpha val="60000"/>
                </a:srgbClr>
              </a:outerShdw>
            </a:effectLst>
          </p:spPr>
          <p:style>
            <a:lnRef idx="3">
              <a:schemeClr val="accent3"/>
            </a:lnRef>
            <a:fillRef idx="0">
              <a:schemeClr val="accent3"/>
            </a:fillRef>
            <a:effectRef idx="2">
              <a:schemeClr val="accent3"/>
            </a:effectRef>
            <a:fontRef idx="minor">
              <a:schemeClr val="tx1"/>
            </a:fontRef>
          </p:style>
          <p:txBody>
            <a:bodyPr rtlCol="0" anchor="ctr"/>
            <a:lstStyle/>
            <a:p>
              <a:pPr algn="ctr"/>
              <a:endParaRPr lang="ru-RU">
                <a:effectLst>
                  <a:glow rad="228600">
                    <a:schemeClr val="accent5">
                      <a:satMod val="175000"/>
                      <a:alpha val="40000"/>
                    </a:schemeClr>
                  </a:glow>
                </a:effectLst>
              </a:endParaRPr>
            </a:p>
          </p:txBody>
        </p:sp>
        <p:sp>
          <p:nvSpPr>
            <p:cNvPr id="5" name="Полилиния 4"/>
            <p:cNvSpPr/>
            <p:nvPr/>
          </p:nvSpPr>
          <p:spPr>
            <a:xfrm>
              <a:off x="3995936" y="3861048"/>
              <a:ext cx="2016224" cy="1092944"/>
            </a:xfrm>
            <a:custGeom>
              <a:avLst/>
              <a:gdLst>
                <a:gd name="connsiteX0" fmla="*/ 82170 w 1044527"/>
                <a:gd name="connsiteY0" fmla="*/ 259925 h 924621"/>
                <a:gd name="connsiteX1" fmla="*/ 82170 w 1044527"/>
                <a:gd name="connsiteY1" fmla="*/ 259925 h 924621"/>
                <a:gd name="connsiteX2" fmla="*/ 21210 w 1044527"/>
                <a:gd name="connsiteY2" fmla="*/ 381845 h 924621"/>
                <a:gd name="connsiteX3" fmla="*/ 97410 w 1044527"/>
                <a:gd name="connsiteY3" fmla="*/ 564725 h 924621"/>
                <a:gd name="connsiteX4" fmla="*/ 112650 w 1044527"/>
                <a:gd name="connsiteY4" fmla="*/ 610445 h 924621"/>
                <a:gd name="connsiteX5" fmla="*/ 265050 w 1044527"/>
                <a:gd name="connsiteY5" fmla="*/ 762845 h 924621"/>
                <a:gd name="connsiteX6" fmla="*/ 310770 w 1044527"/>
                <a:gd name="connsiteY6" fmla="*/ 808565 h 924621"/>
                <a:gd name="connsiteX7" fmla="*/ 920370 w 1044527"/>
                <a:gd name="connsiteY7" fmla="*/ 793325 h 924621"/>
                <a:gd name="connsiteX8" fmla="*/ 905130 w 1044527"/>
                <a:gd name="connsiteY8" fmla="*/ 305645 h 924621"/>
                <a:gd name="connsiteX9" fmla="*/ 859410 w 1044527"/>
                <a:gd name="connsiteY9" fmla="*/ 198965 h 924621"/>
                <a:gd name="connsiteX10" fmla="*/ 813690 w 1044527"/>
                <a:gd name="connsiteY10" fmla="*/ 153245 h 924621"/>
                <a:gd name="connsiteX11" fmla="*/ 661290 w 1044527"/>
                <a:gd name="connsiteY11" fmla="*/ 61805 h 924621"/>
                <a:gd name="connsiteX12" fmla="*/ 600330 w 1044527"/>
                <a:gd name="connsiteY12" fmla="*/ 46565 h 924621"/>
                <a:gd name="connsiteX13" fmla="*/ 508890 w 1044527"/>
                <a:gd name="connsiteY13" fmla="*/ 16085 h 924621"/>
                <a:gd name="connsiteX14" fmla="*/ 173610 w 1044527"/>
                <a:gd name="connsiteY14" fmla="*/ 31325 h 924621"/>
                <a:gd name="connsiteX15" fmla="*/ 127890 w 1044527"/>
                <a:gd name="connsiteY15" fmla="*/ 198965 h 924621"/>
                <a:gd name="connsiteX16" fmla="*/ 51690 w 1044527"/>
                <a:gd name="connsiteY16" fmla="*/ 275165 h 924621"/>
                <a:gd name="connsiteX17" fmla="*/ 51690 w 1044527"/>
                <a:gd name="connsiteY17" fmla="*/ 305645 h 924621"/>
                <a:gd name="connsiteX18" fmla="*/ 36450 w 1044527"/>
                <a:gd name="connsiteY18" fmla="*/ 290405 h 92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44527" h="924621">
                  <a:moveTo>
                    <a:pt x="82170" y="259925"/>
                  </a:moveTo>
                  <a:lnTo>
                    <a:pt x="82170" y="259925"/>
                  </a:lnTo>
                  <a:cubicBezTo>
                    <a:pt x="61850" y="300565"/>
                    <a:pt x="30730" y="337417"/>
                    <a:pt x="21210" y="381845"/>
                  </a:cubicBezTo>
                  <a:cubicBezTo>
                    <a:pt x="0" y="480823"/>
                    <a:pt x="69660" y="481475"/>
                    <a:pt x="97410" y="564725"/>
                  </a:cubicBezTo>
                  <a:cubicBezTo>
                    <a:pt x="102490" y="579965"/>
                    <a:pt x="102273" y="598182"/>
                    <a:pt x="112650" y="610445"/>
                  </a:cubicBezTo>
                  <a:cubicBezTo>
                    <a:pt x="159056" y="665288"/>
                    <a:pt x="214250" y="712045"/>
                    <a:pt x="265050" y="762845"/>
                  </a:cubicBezTo>
                  <a:lnTo>
                    <a:pt x="310770" y="808565"/>
                  </a:lnTo>
                  <a:cubicBezTo>
                    <a:pt x="513970" y="803485"/>
                    <a:pt x="765201" y="924621"/>
                    <a:pt x="920370" y="793325"/>
                  </a:cubicBezTo>
                  <a:cubicBezTo>
                    <a:pt x="1044527" y="688269"/>
                    <a:pt x="914152" y="468034"/>
                    <a:pt x="905130" y="305645"/>
                  </a:cubicBezTo>
                  <a:cubicBezTo>
                    <a:pt x="902709" y="262072"/>
                    <a:pt x="886414" y="231369"/>
                    <a:pt x="859410" y="198965"/>
                  </a:cubicBezTo>
                  <a:cubicBezTo>
                    <a:pt x="845612" y="182408"/>
                    <a:pt x="830703" y="166477"/>
                    <a:pt x="813690" y="153245"/>
                  </a:cubicBezTo>
                  <a:cubicBezTo>
                    <a:pt x="780688" y="127577"/>
                    <a:pt x="707050" y="78965"/>
                    <a:pt x="661290" y="61805"/>
                  </a:cubicBezTo>
                  <a:cubicBezTo>
                    <a:pt x="641678" y="54451"/>
                    <a:pt x="620392" y="52584"/>
                    <a:pt x="600330" y="46565"/>
                  </a:cubicBezTo>
                  <a:cubicBezTo>
                    <a:pt x="569556" y="37333"/>
                    <a:pt x="508890" y="16085"/>
                    <a:pt x="508890" y="16085"/>
                  </a:cubicBezTo>
                  <a:cubicBezTo>
                    <a:pt x="397130" y="21165"/>
                    <a:pt x="281010" y="0"/>
                    <a:pt x="173610" y="31325"/>
                  </a:cubicBezTo>
                  <a:cubicBezTo>
                    <a:pt x="152788" y="37398"/>
                    <a:pt x="135040" y="179897"/>
                    <a:pt x="127890" y="198965"/>
                  </a:cubicBezTo>
                  <a:cubicBezTo>
                    <a:pt x="92330" y="293792"/>
                    <a:pt x="107570" y="200658"/>
                    <a:pt x="51690" y="275165"/>
                  </a:cubicBezTo>
                  <a:cubicBezTo>
                    <a:pt x="45594" y="283293"/>
                    <a:pt x="51690" y="295485"/>
                    <a:pt x="51690" y="305645"/>
                  </a:cubicBezTo>
                  <a:lnTo>
                    <a:pt x="36450" y="290405"/>
                  </a:lnTo>
                </a:path>
              </a:pathLst>
            </a:custGeom>
            <a:solidFill>
              <a:srgbClr val="00CC00"/>
            </a:solidFill>
            <a:ln/>
            <a:effectLst>
              <a:glow rad="228600">
                <a:schemeClr val="accent5">
                  <a:satMod val="175000"/>
                  <a:alpha val="40000"/>
                </a:schemeClr>
              </a:glow>
              <a:outerShdw blurRad="50800" dist="38100" dir="14700000" algn="t" rotWithShape="0">
                <a:srgbClr val="000000">
                  <a:alpha val="60000"/>
                </a:srgbClr>
              </a:outerShdw>
            </a:effectLst>
          </p:spPr>
          <p:style>
            <a:lnRef idx="3">
              <a:schemeClr val="accent1"/>
            </a:lnRef>
            <a:fillRef idx="0">
              <a:schemeClr val="accent1"/>
            </a:fillRef>
            <a:effectRef idx="2">
              <a:schemeClr val="accent1"/>
            </a:effectRef>
            <a:fontRef idx="minor">
              <a:schemeClr val="tx1"/>
            </a:fontRef>
          </p:style>
          <p:txBody>
            <a:bodyPr rtlCol="0" anchor="ctr"/>
            <a:lstStyle/>
            <a:p>
              <a:pPr algn="ctr"/>
              <a:endParaRPr lang="ru-RU"/>
            </a:p>
          </p:txBody>
        </p:sp>
        <p:sp>
          <p:nvSpPr>
            <p:cNvPr id="6" name="Полилиния 5"/>
            <p:cNvSpPr/>
            <p:nvPr/>
          </p:nvSpPr>
          <p:spPr>
            <a:xfrm>
              <a:off x="6804248" y="764704"/>
              <a:ext cx="1842013" cy="1185312"/>
            </a:xfrm>
            <a:custGeom>
              <a:avLst/>
              <a:gdLst>
                <a:gd name="connsiteX0" fmla="*/ 28453 w 1842013"/>
                <a:gd name="connsiteY0" fmla="*/ 45720 h 838200"/>
                <a:gd name="connsiteX1" fmla="*/ 28453 w 1842013"/>
                <a:gd name="connsiteY1" fmla="*/ 45720 h 838200"/>
                <a:gd name="connsiteX2" fmla="*/ 28453 w 1842013"/>
                <a:gd name="connsiteY2" fmla="*/ 472440 h 838200"/>
                <a:gd name="connsiteX3" fmla="*/ 89413 w 1842013"/>
                <a:gd name="connsiteY3" fmla="*/ 579120 h 838200"/>
                <a:gd name="connsiteX4" fmla="*/ 165613 w 1842013"/>
                <a:gd name="connsiteY4" fmla="*/ 701040 h 838200"/>
                <a:gd name="connsiteX5" fmla="*/ 196093 w 1842013"/>
                <a:gd name="connsiteY5" fmla="*/ 746760 h 838200"/>
                <a:gd name="connsiteX6" fmla="*/ 241813 w 1842013"/>
                <a:gd name="connsiteY6" fmla="*/ 777240 h 838200"/>
                <a:gd name="connsiteX7" fmla="*/ 318013 w 1842013"/>
                <a:gd name="connsiteY7" fmla="*/ 838200 h 838200"/>
                <a:gd name="connsiteX8" fmla="*/ 851413 w 1842013"/>
                <a:gd name="connsiteY8" fmla="*/ 822960 h 838200"/>
                <a:gd name="connsiteX9" fmla="*/ 897133 w 1842013"/>
                <a:gd name="connsiteY9" fmla="*/ 792480 h 838200"/>
                <a:gd name="connsiteX10" fmla="*/ 958093 w 1842013"/>
                <a:gd name="connsiteY10" fmla="*/ 670560 h 838200"/>
                <a:gd name="connsiteX11" fmla="*/ 1003813 w 1842013"/>
                <a:gd name="connsiteY11" fmla="*/ 624840 h 838200"/>
                <a:gd name="connsiteX12" fmla="*/ 1019053 w 1842013"/>
                <a:gd name="connsiteY12" fmla="*/ 548640 h 838200"/>
                <a:gd name="connsiteX13" fmla="*/ 1064773 w 1842013"/>
                <a:gd name="connsiteY13" fmla="*/ 502920 h 838200"/>
                <a:gd name="connsiteX14" fmla="*/ 1720093 w 1842013"/>
                <a:gd name="connsiteY14" fmla="*/ 487680 h 838200"/>
                <a:gd name="connsiteX15" fmla="*/ 1842013 w 1842013"/>
                <a:gd name="connsiteY15" fmla="*/ 350520 h 838200"/>
                <a:gd name="connsiteX16" fmla="*/ 1826773 w 1842013"/>
                <a:gd name="connsiteY16" fmla="*/ 304800 h 838200"/>
                <a:gd name="connsiteX17" fmla="*/ 1811533 w 1842013"/>
                <a:gd name="connsiteY17" fmla="*/ 91440 h 838200"/>
                <a:gd name="connsiteX18" fmla="*/ 1765813 w 1842013"/>
                <a:gd name="connsiteY18" fmla="*/ 60960 h 838200"/>
                <a:gd name="connsiteX19" fmla="*/ 1201933 w 1842013"/>
                <a:gd name="connsiteY19" fmla="*/ 76200 h 838200"/>
                <a:gd name="connsiteX20" fmla="*/ 1095253 w 1842013"/>
                <a:gd name="connsiteY20" fmla="*/ 137160 h 838200"/>
                <a:gd name="connsiteX21" fmla="*/ 1034293 w 1842013"/>
                <a:gd name="connsiteY21" fmla="*/ 152400 h 838200"/>
                <a:gd name="connsiteX22" fmla="*/ 439933 w 1842013"/>
                <a:gd name="connsiteY22" fmla="*/ 167640 h 838200"/>
                <a:gd name="connsiteX23" fmla="*/ 348493 w 1842013"/>
                <a:gd name="connsiteY23" fmla="*/ 106680 h 838200"/>
                <a:gd name="connsiteX24" fmla="*/ 226573 w 1842013"/>
                <a:gd name="connsiteY24" fmla="*/ 45720 h 838200"/>
                <a:gd name="connsiteX25" fmla="*/ 135133 w 1842013"/>
                <a:gd name="connsiteY25" fmla="*/ 15240 h 838200"/>
                <a:gd name="connsiteX26" fmla="*/ 89413 w 1842013"/>
                <a:gd name="connsiteY26" fmla="*/ 0 h 838200"/>
                <a:gd name="connsiteX27" fmla="*/ 43693 w 1842013"/>
                <a:gd name="connsiteY27" fmla="*/ 30480 h 838200"/>
                <a:gd name="connsiteX28" fmla="*/ 58933 w 1842013"/>
                <a:gd name="connsiteY28" fmla="*/ 91440 h 838200"/>
                <a:gd name="connsiteX29" fmla="*/ 58933 w 1842013"/>
                <a:gd name="connsiteY29" fmla="*/ 91440 h 838200"/>
                <a:gd name="connsiteX30" fmla="*/ 43693 w 1842013"/>
                <a:gd name="connsiteY30" fmla="*/ 106680 h 83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842013" h="838200">
                  <a:moveTo>
                    <a:pt x="28453" y="45720"/>
                  </a:moveTo>
                  <a:lnTo>
                    <a:pt x="28453" y="45720"/>
                  </a:lnTo>
                  <a:cubicBezTo>
                    <a:pt x="14994" y="220688"/>
                    <a:pt x="0" y="292240"/>
                    <a:pt x="28453" y="472440"/>
                  </a:cubicBezTo>
                  <a:cubicBezTo>
                    <a:pt x="33477" y="504259"/>
                    <a:pt x="73458" y="551199"/>
                    <a:pt x="89413" y="579120"/>
                  </a:cubicBezTo>
                  <a:cubicBezTo>
                    <a:pt x="171249" y="722333"/>
                    <a:pt x="61544" y="555344"/>
                    <a:pt x="165613" y="701040"/>
                  </a:cubicBezTo>
                  <a:cubicBezTo>
                    <a:pt x="176259" y="715945"/>
                    <a:pt x="183141" y="733808"/>
                    <a:pt x="196093" y="746760"/>
                  </a:cubicBezTo>
                  <a:cubicBezTo>
                    <a:pt x="209045" y="759712"/>
                    <a:pt x="227160" y="766250"/>
                    <a:pt x="241813" y="777240"/>
                  </a:cubicBezTo>
                  <a:cubicBezTo>
                    <a:pt x="267835" y="796757"/>
                    <a:pt x="292613" y="817880"/>
                    <a:pt x="318013" y="838200"/>
                  </a:cubicBezTo>
                  <a:cubicBezTo>
                    <a:pt x="495813" y="833120"/>
                    <a:pt x="674092" y="836959"/>
                    <a:pt x="851413" y="822960"/>
                  </a:cubicBezTo>
                  <a:cubicBezTo>
                    <a:pt x="869672" y="821518"/>
                    <a:pt x="884181" y="805432"/>
                    <a:pt x="897133" y="792480"/>
                  </a:cubicBezTo>
                  <a:cubicBezTo>
                    <a:pt x="942185" y="747428"/>
                    <a:pt x="921711" y="728771"/>
                    <a:pt x="958093" y="670560"/>
                  </a:cubicBezTo>
                  <a:cubicBezTo>
                    <a:pt x="969516" y="652283"/>
                    <a:pt x="988573" y="640080"/>
                    <a:pt x="1003813" y="624840"/>
                  </a:cubicBezTo>
                  <a:cubicBezTo>
                    <a:pt x="1008893" y="599440"/>
                    <a:pt x="1007469" y="571808"/>
                    <a:pt x="1019053" y="548640"/>
                  </a:cubicBezTo>
                  <a:cubicBezTo>
                    <a:pt x="1028692" y="529363"/>
                    <a:pt x="1043301" y="504787"/>
                    <a:pt x="1064773" y="502920"/>
                  </a:cubicBezTo>
                  <a:cubicBezTo>
                    <a:pt x="1282451" y="483992"/>
                    <a:pt x="1501653" y="492760"/>
                    <a:pt x="1720093" y="487680"/>
                  </a:cubicBezTo>
                  <a:cubicBezTo>
                    <a:pt x="1824485" y="383288"/>
                    <a:pt x="1787623" y="432106"/>
                    <a:pt x="1842013" y="350520"/>
                  </a:cubicBezTo>
                  <a:cubicBezTo>
                    <a:pt x="1836933" y="335280"/>
                    <a:pt x="1828650" y="320754"/>
                    <a:pt x="1826773" y="304800"/>
                  </a:cubicBezTo>
                  <a:cubicBezTo>
                    <a:pt x="1818442" y="233987"/>
                    <a:pt x="1828826" y="160612"/>
                    <a:pt x="1811533" y="91440"/>
                  </a:cubicBezTo>
                  <a:cubicBezTo>
                    <a:pt x="1807091" y="73671"/>
                    <a:pt x="1781053" y="71120"/>
                    <a:pt x="1765813" y="60960"/>
                  </a:cubicBezTo>
                  <a:cubicBezTo>
                    <a:pt x="1577853" y="66040"/>
                    <a:pt x="1389727" y="66810"/>
                    <a:pt x="1201933" y="76200"/>
                  </a:cubicBezTo>
                  <a:cubicBezTo>
                    <a:pt x="1150140" y="78790"/>
                    <a:pt x="1140566" y="114503"/>
                    <a:pt x="1095253" y="137160"/>
                  </a:cubicBezTo>
                  <a:cubicBezTo>
                    <a:pt x="1076519" y="146527"/>
                    <a:pt x="1054613" y="147320"/>
                    <a:pt x="1034293" y="152400"/>
                  </a:cubicBezTo>
                  <a:cubicBezTo>
                    <a:pt x="842942" y="279967"/>
                    <a:pt x="941024" y="227294"/>
                    <a:pt x="439933" y="167640"/>
                  </a:cubicBezTo>
                  <a:cubicBezTo>
                    <a:pt x="403557" y="163310"/>
                    <a:pt x="378973" y="127000"/>
                    <a:pt x="348493" y="106680"/>
                  </a:cubicBezTo>
                  <a:cubicBezTo>
                    <a:pt x="310687" y="81476"/>
                    <a:pt x="267213" y="66040"/>
                    <a:pt x="226573" y="45720"/>
                  </a:cubicBezTo>
                  <a:cubicBezTo>
                    <a:pt x="197836" y="31352"/>
                    <a:pt x="165613" y="25400"/>
                    <a:pt x="135133" y="15240"/>
                  </a:cubicBezTo>
                  <a:lnTo>
                    <a:pt x="89413" y="0"/>
                  </a:lnTo>
                  <a:cubicBezTo>
                    <a:pt x="74173" y="10160"/>
                    <a:pt x="49485" y="13104"/>
                    <a:pt x="43693" y="30480"/>
                  </a:cubicBezTo>
                  <a:cubicBezTo>
                    <a:pt x="37069" y="50351"/>
                    <a:pt x="58933" y="91440"/>
                    <a:pt x="58933" y="91440"/>
                  </a:cubicBezTo>
                  <a:lnTo>
                    <a:pt x="58933" y="91440"/>
                  </a:lnTo>
                  <a:lnTo>
                    <a:pt x="43693" y="106680"/>
                  </a:lnTo>
                </a:path>
              </a:pathLst>
            </a:custGeom>
            <a:solidFill>
              <a:srgbClr val="00B0F0"/>
            </a:solidFill>
            <a:effectLst>
              <a:glow rad="139700">
                <a:schemeClr val="accent5">
                  <a:satMod val="175000"/>
                  <a:alpha val="40000"/>
                </a:schemeClr>
              </a:glow>
              <a:outerShdw blurRad="50800" dist="38100" dir="14700000" algn="t" rotWithShape="0">
                <a:srgbClr val="000000">
                  <a:alpha val="60000"/>
                </a:srgbClr>
              </a:outerShdw>
            </a:effectLst>
          </p:spPr>
          <p:style>
            <a:lnRef idx="3">
              <a:schemeClr val="accent2"/>
            </a:lnRef>
            <a:fillRef idx="0">
              <a:schemeClr val="accent2"/>
            </a:fillRef>
            <a:effectRef idx="2">
              <a:schemeClr val="accent2"/>
            </a:effectRef>
            <a:fontRef idx="minor">
              <a:schemeClr val="tx1"/>
            </a:fontRef>
          </p:style>
          <p:txBody>
            <a:bodyPr rtlCol="0" anchor="ctr"/>
            <a:lstStyle/>
            <a:p>
              <a:pPr algn="ctr"/>
              <a:endParaRPr lang="ru-RU"/>
            </a:p>
          </p:txBody>
        </p:sp>
        <p:sp>
          <p:nvSpPr>
            <p:cNvPr id="7" name="Полилиния 6"/>
            <p:cNvSpPr/>
            <p:nvPr/>
          </p:nvSpPr>
          <p:spPr>
            <a:xfrm rot="5104113">
              <a:off x="730918" y="-315958"/>
              <a:ext cx="1191424" cy="2560320"/>
            </a:xfrm>
            <a:custGeom>
              <a:avLst/>
              <a:gdLst>
                <a:gd name="connsiteX0" fmla="*/ 45720 w 457200"/>
                <a:gd name="connsiteY0" fmla="*/ 1737360 h 2560320"/>
                <a:gd name="connsiteX1" fmla="*/ 0 w 457200"/>
                <a:gd name="connsiteY1" fmla="*/ 1508760 h 2560320"/>
                <a:gd name="connsiteX2" fmla="*/ 15240 w 457200"/>
                <a:gd name="connsiteY2" fmla="*/ 1219200 h 2560320"/>
                <a:gd name="connsiteX3" fmla="*/ 60960 w 457200"/>
                <a:gd name="connsiteY3" fmla="*/ 1097280 h 2560320"/>
                <a:gd name="connsiteX4" fmla="*/ 91440 w 457200"/>
                <a:gd name="connsiteY4" fmla="*/ 990600 h 2560320"/>
                <a:gd name="connsiteX5" fmla="*/ 137160 w 457200"/>
                <a:gd name="connsiteY5" fmla="*/ 899160 h 2560320"/>
                <a:gd name="connsiteX6" fmla="*/ 137160 w 457200"/>
                <a:gd name="connsiteY6" fmla="*/ 411480 h 2560320"/>
                <a:gd name="connsiteX7" fmla="*/ 152400 w 457200"/>
                <a:gd name="connsiteY7" fmla="*/ 335280 h 2560320"/>
                <a:gd name="connsiteX8" fmla="*/ 182880 w 457200"/>
                <a:gd name="connsiteY8" fmla="*/ 289560 h 2560320"/>
                <a:gd name="connsiteX9" fmla="*/ 243840 w 457200"/>
                <a:gd name="connsiteY9" fmla="*/ 198120 h 2560320"/>
                <a:gd name="connsiteX10" fmla="*/ 289560 w 457200"/>
                <a:gd name="connsiteY10" fmla="*/ 106680 h 2560320"/>
                <a:gd name="connsiteX11" fmla="*/ 365760 w 457200"/>
                <a:gd name="connsiteY11" fmla="*/ 0 h 2560320"/>
                <a:gd name="connsiteX12" fmla="*/ 381000 w 457200"/>
                <a:gd name="connsiteY12" fmla="*/ 548640 h 2560320"/>
                <a:gd name="connsiteX13" fmla="*/ 396240 w 457200"/>
                <a:gd name="connsiteY13" fmla="*/ 640080 h 2560320"/>
                <a:gd name="connsiteX14" fmla="*/ 411480 w 457200"/>
                <a:gd name="connsiteY14" fmla="*/ 868680 h 2560320"/>
                <a:gd name="connsiteX15" fmla="*/ 441960 w 457200"/>
                <a:gd name="connsiteY15" fmla="*/ 990600 h 2560320"/>
                <a:gd name="connsiteX16" fmla="*/ 457200 w 457200"/>
                <a:gd name="connsiteY16" fmla="*/ 1203960 h 2560320"/>
                <a:gd name="connsiteX17" fmla="*/ 441960 w 457200"/>
                <a:gd name="connsiteY17" fmla="*/ 1874520 h 2560320"/>
                <a:gd name="connsiteX18" fmla="*/ 426720 w 457200"/>
                <a:gd name="connsiteY18" fmla="*/ 1920240 h 2560320"/>
                <a:gd name="connsiteX19" fmla="*/ 381000 w 457200"/>
                <a:gd name="connsiteY19" fmla="*/ 1965960 h 2560320"/>
                <a:gd name="connsiteX20" fmla="*/ 350520 w 457200"/>
                <a:gd name="connsiteY20" fmla="*/ 2087880 h 2560320"/>
                <a:gd name="connsiteX21" fmla="*/ 320040 w 457200"/>
                <a:gd name="connsiteY21" fmla="*/ 2179320 h 2560320"/>
                <a:gd name="connsiteX22" fmla="*/ 289560 w 457200"/>
                <a:gd name="connsiteY22" fmla="*/ 2225040 h 2560320"/>
                <a:gd name="connsiteX23" fmla="*/ 228600 w 457200"/>
                <a:gd name="connsiteY23" fmla="*/ 2560320 h 2560320"/>
                <a:gd name="connsiteX24" fmla="*/ 121920 w 457200"/>
                <a:gd name="connsiteY24" fmla="*/ 2545080 h 2560320"/>
                <a:gd name="connsiteX25" fmla="*/ 106680 w 457200"/>
                <a:gd name="connsiteY25" fmla="*/ 1783080 h 2560320"/>
                <a:gd name="connsiteX26" fmla="*/ 76200 w 457200"/>
                <a:gd name="connsiteY26" fmla="*/ 1737360 h 2560320"/>
                <a:gd name="connsiteX27" fmla="*/ 45720 w 457200"/>
                <a:gd name="connsiteY27" fmla="*/ 1737360 h 256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57200" h="2560320">
                  <a:moveTo>
                    <a:pt x="45720" y="1737360"/>
                  </a:moveTo>
                  <a:cubicBezTo>
                    <a:pt x="33020" y="1699260"/>
                    <a:pt x="34783" y="1613109"/>
                    <a:pt x="0" y="1508760"/>
                  </a:cubicBezTo>
                  <a:cubicBezTo>
                    <a:pt x="5080" y="1412240"/>
                    <a:pt x="6867" y="1315490"/>
                    <a:pt x="15240" y="1219200"/>
                  </a:cubicBezTo>
                  <a:cubicBezTo>
                    <a:pt x="21145" y="1151296"/>
                    <a:pt x="37215" y="1160600"/>
                    <a:pt x="60960" y="1097280"/>
                  </a:cubicBezTo>
                  <a:cubicBezTo>
                    <a:pt x="75609" y="1058217"/>
                    <a:pt x="73018" y="1027444"/>
                    <a:pt x="91440" y="990600"/>
                  </a:cubicBezTo>
                  <a:cubicBezTo>
                    <a:pt x="150526" y="872427"/>
                    <a:pt x="98854" y="1014078"/>
                    <a:pt x="137160" y="899160"/>
                  </a:cubicBezTo>
                  <a:cubicBezTo>
                    <a:pt x="118099" y="651370"/>
                    <a:pt x="113197" y="699038"/>
                    <a:pt x="137160" y="411480"/>
                  </a:cubicBezTo>
                  <a:cubicBezTo>
                    <a:pt x="139311" y="385666"/>
                    <a:pt x="143305" y="359534"/>
                    <a:pt x="152400" y="335280"/>
                  </a:cubicBezTo>
                  <a:cubicBezTo>
                    <a:pt x="158831" y="318130"/>
                    <a:pt x="174689" y="305943"/>
                    <a:pt x="182880" y="289560"/>
                  </a:cubicBezTo>
                  <a:cubicBezTo>
                    <a:pt x="243141" y="169038"/>
                    <a:pt x="135503" y="328125"/>
                    <a:pt x="243840" y="198120"/>
                  </a:cubicBezTo>
                  <a:cubicBezTo>
                    <a:pt x="298435" y="132606"/>
                    <a:pt x="255193" y="175413"/>
                    <a:pt x="289560" y="106680"/>
                  </a:cubicBezTo>
                  <a:cubicBezTo>
                    <a:pt x="300702" y="84395"/>
                    <a:pt x="355405" y="13806"/>
                    <a:pt x="365760" y="0"/>
                  </a:cubicBezTo>
                  <a:cubicBezTo>
                    <a:pt x="370840" y="182880"/>
                    <a:pt x="372298" y="365897"/>
                    <a:pt x="381000" y="548640"/>
                  </a:cubicBezTo>
                  <a:cubicBezTo>
                    <a:pt x="382470" y="579505"/>
                    <a:pt x="393310" y="609319"/>
                    <a:pt x="396240" y="640080"/>
                  </a:cubicBezTo>
                  <a:cubicBezTo>
                    <a:pt x="403480" y="716105"/>
                    <a:pt x="401602" y="792952"/>
                    <a:pt x="411480" y="868680"/>
                  </a:cubicBezTo>
                  <a:cubicBezTo>
                    <a:pt x="416898" y="910219"/>
                    <a:pt x="441960" y="990600"/>
                    <a:pt x="441960" y="990600"/>
                  </a:cubicBezTo>
                  <a:cubicBezTo>
                    <a:pt x="447040" y="1061720"/>
                    <a:pt x="457200" y="1132659"/>
                    <a:pt x="457200" y="1203960"/>
                  </a:cubicBezTo>
                  <a:cubicBezTo>
                    <a:pt x="457200" y="1427538"/>
                    <a:pt x="451465" y="1651144"/>
                    <a:pt x="441960" y="1874520"/>
                  </a:cubicBezTo>
                  <a:cubicBezTo>
                    <a:pt x="441277" y="1890570"/>
                    <a:pt x="435631" y="1906874"/>
                    <a:pt x="426720" y="1920240"/>
                  </a:cubicBezTo>
                  <a:cubicBezTo>
                    <a:pt x="414765" y="1938173"/>
                    <a:pt x="396240" y="1950720"/>
                    <a:pt x="381000" y="1965960"/>
                  </a:cubicBezTo>
                  <a:cubicBezTo>
                    <a:pt x="334758" y="2104686"/>
                    <a:pt x="405691" y="1885585"/>
                    <a:pt x="350520" y="2087880"/>
                  </a:cubicBezTo>
                  <a:cubicBezTo>
                    <a:pt x="342066" y="2118877"/>
                    <a:pt x="337862" y="2152587"/>
                    <a:pt x="320040" y="2179320"/>
                  </a:cubicBezTo>
                  <a:lnTo>
                    <a:pt x="289560" y="2225040"/>
                  </a:lnTo>
                  <a:cubicBezTo>
                    <a:pt x="289073" y="2235270"/>
                    <a:pt x="373306" y="2560320"/>
                    <a:pt x="228600" y="2560320"/>
                  </a:cubicBezTo>
                  <a:cubicBezTo>
                    <a:pt x="192679" y="2560320"/>
                    <a:pt x="157480" y="2550160"/>
                    <a:pt x="121920" y="2545080"/>
                  </a:cubicBezTo>
                  <a:cubicBezTo>
                    <a:pt x="116840" y="2291080"/>
                    <a:pt x="121037" y="2036725"/>
                    <a:pt x="106680" y="1783080"/>
                  </a:cubicBezTo>
                  <a:cubicBezTo>
                    <a:pt x="105645" y="1764793"/>
                    <a:pt x="89152" y="1750312"/>
                    <a:pt x="76200" y="1737360"/>
                  </a:cubicBezTo>
                  <a:cubicBezTo>
                    <a:pt x="63248" y="1724408"/>
                    <a:pt x="58420" y="1775460"/>
                    <a:pt x="45720" y="1737360"/>
                  </a:cubicBezTo>
                  <a:close/>
                </a:path>
              </a:pathLst>
            </a:custGeom>
            <a:ln/>
            <a:effectLst>
              <a:glow rad="228600">
                <a:schemeClr val="accent2">
                  <a:satMod val="175000"/>
                  <a:alpha val="40000"/>
                </a:schemeClr>
              </a:glow>
              <a:outerShdw blurRad="63500" dist="25400" dir="14700000" algn="t" rotWithShape="0">
                <a:srgbClr val="000000">
                  <a:alpha val="50000"/>
                </a:srgbClr>
              </a:outerShdw>
            </a:effectLst>
          </p:spPr>
          <p:style>
            <a:lnRef idx="3">
              <a:schemeClr val="lt1"/>
            </a:lnRef>
            <a:fillRef idx="1">
              <a:schemeClr val="accent2"/>
            </a:fillRef>
            <a:effectRef idx="1">
              <a:schemeClr val="accent2"/>
            </a:effectRef>
            <a:fontRef idx="minor">
              <a:schemeClr val="lt1"/>
            </a:fontRef>
          </p:style>
          <p:txBody>
            <a:bodyPr rtlCol="0" anchor="ctr"/>
            <a:lstStyle/>
            <a:p>
              <a:pPr algn="ctr"/>
              <a:endParaRPr lang="ru-RU"/>
            </a:p>
          </p:txBody>
        </p:sp>
        <p:sp>
          <p:nvSpPr>
            <p:cNvPr id="8" name="Полилиния 7"/>
            <p:cNvSpPr/>
            <p:nvPr/>
          </p:nvSpPr>
          <p:spPr>
            <a:xfrm>
              <a:off x="7452320" y="2348880"/>
              <a:ext cx="1282864" cy="1703158"/>
            </a:xfrm>
            <a:custGeom>
              <a:avLst/>
              <a:gdLst>
                <a:gd name="connsiteX0" fmla="*/ 206468 w 1075148"/>
                <a:gd name="connsiteY0" fmla="*/ 277846 h 1453376"/>
                <a:gd name="connsiteX1" fmla="*/ 206468 w 1075148"/>
                <a:gd name="connsiteY1" fmla="*/ 277846 h 1453376"/>
                <a:gd name="connsiteX2" fmla="*/ 358868 w 1075148"/>
                <a:gd name="connsiteY2" fmla="*/ 125446 h 1453376"/>
                <a:gd name="connsiteX3" fmla="*/ 404588 w 1075148"/>
                <a:gd name="connsiteY3" fmla="*/ 79726 h 1453376"/>
                <a:gd name="connsiteX4" fmla="*/ 435068 w 1075148"/>
                <a:gd name="connsiteY4" fmla="*/ 34006 h 1453376"/>
                <a:gd name="connsiteX5" fmla="*/ 541748 w 1075148"/>
                <a:gd name="connsiteY5" fmla="*/ 3526 h 1453376"/>
                <a:gd name="connsiteX6" fmla="*/ 800828 w 1075148"/>
                <a:gd name="connsiteY6" fmla="*/ 18766 h 1453376"/>
                <a:gd name="connsiteX7" fmla="*/ 816068 w 1075148"/>
                <a:gd name="connsiteY7" fmla="*/ 64486 h 1453376"/>
                <a:gd name="connsiteX8" fmla="*/ 831308 w 1075148"/>
                <a:gd name="connsiteY8" fmla="*/ 354046 h 1453376"/>
                <a:gd name="connsiteX9" fmla="*/ 846548 w 1075148"/>
                <a:gd name="connsiteY9" fmla="*/ 582646 h 1453376"/>
                <a:gd name="connsiteX10" fmla="*/ 861788 w 1075148"/>
                <a:gd name="connsiteY10" fmla="*/ 628366 h 1453376"/>
                <a:gd name="connsiteX11" fmla="*/ 907508 w 1075148"/>
                <a:gd name="connsiteY11" fmla="*/ 674086 h 1453376"/>
                <a:gd name="connsiteX12" fmla="*/ 968468 w 1075148"/>
                <a:gd name="connsiteY12" fmla="*/ 765526 h 1453376"/>
                <a:gd name="connsiteX13" fmla="*/ 1029428 w 1075148"/>
                <a:gd name="connsiteY13" fmla="*/ 841726 h 1453376"/>
                <a:gd name="connsiteX14" fmla="*/ 1075148 w 1075148"/>
                <a:gd name="connsiteY14" fmla="*/ 933166 h 1453376"/>
                <a:gd name="connsiteX15" fmla="*/ 1059908 w 1075148"/>
                <a:gd name="connsiteY15" fmla="*/ 978886 h 1453376"/>
                <a:gd name="connsiteX16" fmla="*/ 1044668 w 1075148"/>
                <a:gd name="connsiteY16" fmla="*/ 1039846 h 1453376"/>
                <a:gd name="connsiteX17" fmla="*/ 998948 w 1075148"/>
                <a:gd name="connsiteY17" fmla="*/ 1207486 h 1453376"/>
                <a:gd name="connsiteX18" fmla="*/ 968468 w 1075148"/>
                <a:gd name="connsiteY18" fmla="*/ 1253206 h 1453376"/>
                <a:gd name="connsiteX19" fmla="*/ 937988 w 1075148"/>
                <a:gd name="connsiteY19" fmla="*/ 1314166 h 1453376"/>
                <a:gd name="connsiteX20" fmla="*/ 892268 w 1075148"/>
                <a:gd name="connsiteY20" fmla="*/ 1344646 h 1453376"/>
                <a:gd name="connsiteX21" fmla="*/ 816068 w 1075148"/>
                <a:gd name="connsiteY21" fmla="*/ 1451326 h 1453376"/>
                <a:gd name="connsiteX22" fmla="*/ 526508 w 1075148"/>
                <a:gd name="connsiteY22" fmla="*/ 1436086 h 1453376"/>
                <a:gd name="connsiteX23" fmla="*/ 480788 w 1075148"/>
                <a:gd name="connsiteY23" fmla="*/ 1390366 h 1453376"/>
                <a:gd name="connsiteX24" fmla="*/ 496028 w 1075148"/>
                <a:gd name="connsiteY24" fmla="*/ 1283686 h 1453376"/>
                <a:gd name="connsiteX25" fmla="*/ 480788 w 1075148"/>
                <a:gd name="connsiteY25" fmla="*/ 1177006 h 1453376"/>
                <a:gd name="connsiteX26" fmla="*/ 374108 w 1075148"/>
                <a:gd name="connsiteY26" fmla="*/ 1116046 h 1453376"/>
                <a:gd name="connsiteX27" fmla="*/ 282668 w 1075148"/>
                <a:gd name="connsiteY27" fmla="*/ 1085566 h 1453376"/>
                <a:gd name="connsiteX28" fmla="*/ 160748 w 1075148"/>
                <a:gd name="connsiteY28" fmla="*/ 1039846 h 1453376"/>
                <a:gd name="connsiteX29" fmla="*/ 23588 w 1075148"/>
                <a:gd name="connsiteY29" fmla="*/ 1009366 h 1453376"/>
                <a:gd name="connsiteX30" fmla="*/ 23588 w 1075148"/>
                <a:gd name="connsiteY30" fmla="*/ 750286 h 1453376"/>
                <a:gd name="connsiteX31" fmla="*/ 38828 w 1075148"/>
                <a:gd name="connsiteY31" fmla="*/ 704566 h 1453376"/>
                <a:gd name="connsiteX32" fmla="*/ 175988 w 1075148"/>
                <a:gd name="connsiteY32" fmla="*/ 582646 h 1453376"/>
                <a:gd name="connsiteX33" fmla="*/ 221708 w 1075148"/>
                <a:gd name="connsiteY33" fmla="*/ 491206 h 1453376"/>
                <a:gd name="connsiteX34" fmla="*/ 206468 w 1075148"/>
                <a:gd name="connsiteY34" fmla="*/ 277846 h 145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75148" h="1453376">
                  <a:moveTo>
                    <a:pt x="206468" y="277846"/>
                  </a:moveTo>
                  <a:lnTo>
                    <a:pt x="206468" y="277846"/>
                  </a:lnTo>
                  <a:lnTo>
                    <a:pt x="358868" y="125446"/>
                  </a:lnTo>
                  <a:cubicBezTo>
                    <a:pt x="374108" y="110206"/>
                    <a:pt x="392633" y="97659"/>
                    <a:pt x="404588" y="79726"/>
                  </a:cubicBezTo>
                  <a:cubicBezTo>
                    <a:pt x="414748" y="64486"/>
                    <a:pt x="420765" y="45448"/>
                    <a:pt x="435068" y="34006"/>
                  </a:cubicBezTo>
                  <a:cubicBezTo>
                    <a:pt x="445006" y="26056"/>
                    <a:pt x="537765" y="4522"/>
                    <a:pt x="541748" y="3526"/>
                  </a:cubicBezTo>
                  <a:cubicBezTo>
                    <a:pt x="628108" y="8606"/>
                    <a:pt x="716379" y="0"/>
                    <a:pt x="800828" y="18766"/>
                  </a:cubicBezTo>
                  <a:cubicBezTo>
                    <a:pt x="816510" y="22251"/>
                    <a:pt x="814614" y="48488"/>
                    <a:pt x="816068" y="64486"/>
                  </a:cubicBezTo>
                  <a:cubicBezTo>
                    <a:pt x="824819" y="160743"/>
                    <a:pt x="825632" y="257559"/>
                    <a:pt x="831308" y="354046"/>
                  </a:cubicBezTo>
                  <a:cubicBezTo>
                    <a:pt x="835793" y="430283"/>
                    <a:pt x="838114" y="506744"/>
                    <a:pt x="846548" y="582646"/>
                  </a:cubicBezTo>
                  <a:cubicBezTo>
                    <a:pt x="848322" y="598612"/>
                    <a:pt x="852877" y="615000"/>
                    <a:pt x="861788" y="628366"/>
                  </a:cubicBezTo>
                  <a:cubicBezTo>
                    <a:pt x="873743" y="646299"/>
                    <a:pt x="892268" y="658846"/>
                    <a:pt x="907508" y="674086"/>
                  </a:cubicBezTo>
                  <a:cubicBezTo>
                    <a:pt x="943745" y="782797"/>
                    <a:pt x="892362" y="651368"/>
                    <a:pt x="968468" y="765526"/>
                  </a:cubicBezTo>
                  <a:cubicBezTo>
                    <a:pt x="1027358" y="853861"/>
                    <a:pt x="927177" y="773559"/>
                    <a:pt x="1029428" y="841726"/>
                  </a:cubicBezTo>
                  <a:cubicBezTo>
                    <a:pt x="1044839" y="864842"/>
                    <a:pt x="1075148" y="901618"/>
                    <a:pt x="1075148" y="933166"/>
                  </a:cubicBezTo>
                  <a:cubicBezTo>
                    <a:pt x="1075148" y="949230"/>
                    <a:pt x="1064321" y="963440"/>
                    <a:pt x="1059908" y="978886"/>
                  </a:cubicBezTo>
                  <a:cubicBezTo>
                    <a:pt x="1054154" y="999025"/>
                    <a:pt x="1049212" y="1019399"/>
                    <a:pt x="1044668" y="1039846"/>
                  </a:cubicBezTo>
                  <a:cubicBezTo>
                    <a:pt x="1035126" y="1082786"/>
                    <a:pt x="1022737" y="1171803"/>
                    <a:pt x="998948" y="1207486"/>
                  </a:cubicBezTo>
                  <a:cubicBezTo>
                    <a:pt x="988788" y="1222726"/>
                    <a:pt x="977555" y="1237303"/>
                    <a:pt x="968468" y="1253206"/>
                  </a:cubicBezTo>
                  <a:cubicBezTo>
                    <a:pt x="957196" y="1272931"/>
                    <a:pt x="952532" y="1296713"/>
                    <a:pt x="937988" y="1314166"/>
                  </a:cubicBezTo>
                  <a:cubicBezTo>
                    <a:pt x="926262" y="1328237"/>
                    <a:pt x="906339" y="1332920"/>
                    <a:pt x="892268" y="1344646"/>
                  </a:cubicBezTo>
                  <a:cubicBezTo>
                    <a:pt x="839310" y="1388778"/>
                    <a:pt x="846883" y="1389696"/>
                    <a:pt x="816068" y="1451326"/>
                  </a:cubicBezTo>
                  <a:cubicBezTo>
                    <a:pt x="719548" y="1446246"/>
                    <a:pt x="621603" y="1453376"/>
                    <a:pt x="526508" y="1436086"/>
                  </a:cubicBezTo>
                  <a:cubicBezTo>
                    <a:pt x="505303" y="1432231"/>
                    <a:pt x="485015" y="1411500"/>
                    <a:pt x="480788" y="1390366"/>
                  </a:cubicBezTo>
                  <a:cubicBezTo>
                    <a:pt x="473743" y="1355143"/>
                    <a:pt x="490948" y="1319246"/>
                    <a:pt x="496028" y="1283686"/>
                  </a:cubicBezTo>
                  <a:cubicBezTo>
                    <a:pt x="490948" y="1248126"/>
                    <a:pt x="495377" y="1209831"/>
                    <a:pt x="480788" y="1177006"/>
                  </a:cubicBezTo>
                  <a:cubicBezTo>
                    <a:pt x="474844" y="1163631"/>
                    <a:pt x="378669" y="1117870"/>
                    <a:pt x="374108" y="1116046"/>
                  </a:cubicBezTo>
                  <a:cubicBezTo>
                    <a:pt x="344277" y="1104114"/>
                    <a:pt x="313148" y="1095726"/>
                    <a:pt x="282668" y="1085566"/>
                  </a:cubicBezTo>
                  <a:cubicBezTo>
                    <a:pt x="186045" y="1053358"/>
                    <a:pt x="235655" y="1061248"/>
                    <a:pt x="160748" y="1039846"/>
                  </a:cubicBezTo>
                  <a:cubicBezTo>
                    <a:pt x="110529" y="1025498"/>
                    <a:pt x="75966" y="1019842"/>
                    <a:pt x="23588" y="1009366"/>
                  </a:cubicBezTo>
                  <a:cubicBezTo>
                    <a:pt x="2180" y="880918"/>
                    <a:pt x="0" y="915399"/>
                    <a:pt x="23588" y="750286"/>
                  </a:cubicBezTo>
                  <a:cubicBezTo>
                    <a:pt x="25860" y="734383"/>
                    <a:pt x="28965" y="717246"/>
                    <a:pt x="38828" y="704566"/>
                  </a:cubicBezTo>
                  <a:cubicBezTo>
                    <a:pt x="95039" y="632295"/>
                    <a:pt x="114875" y="623388"/>
                    <a:pt x="175988" y="582646"/>
                  </a:cubicBezTo>
                  <a:cubicBezTo>
                    <a:pt x="191399" y="559530"/>
                    <a:pt x="221708" y="522754"/>
                    <a:pt x="221708" y="491206"/>
                  </a:cubicBezTo>
                  <a:cubicBezTo>
                    <a:pt x="221708" y="424971"/>
                    <a:pt x="206468" y="293086"/>
                    <a:pt x="206468" y="277846"/>
                  </a:cubicBezTo>
                  <a:close/>
                </a:path>
              </a:pathLst>
            </a:custGeom>
            <a:effectLst>
              <a:glow rad="228600">
                <a:schemeClr val="accent6">
                  <a:satMod val="175000"/>
                  <a:alpha val="40000"/>
                </a:schemeClr>
              </a:glow>
              <a:outerShdw blurRad="63500" dist="25400" dir="14700000" algn="t" rotWithShape="0">
                <a:srgbClr val="000000">
                  <a:alpha val="50000"/>
                </a:srgb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ru-RU"/>
            </a:p>
          </p:txBody>
        </p:sp>
        <p:sp>
          <p:nvSpPr>
            <p:cNvPr id="9" name="Полилиния 8"/>
            <p:cNvSpPr/>
            <p:nvPr/>
          </p:nvSpPr>
          <p:spPr>
            <a:xfrm>
              <a:off x="7162800" y="4238017"/>
              <a:ext cx="1729680" cy="1969472"/>
            </a:xfrm>
            <a:custGeom>
              <a:avLst/>
              <a:gdLst>
                <a:gd name="connsiteX0" fmla="*/ 152400 w 1317612"/>
                <a:gd name="connsiteY0" fmla="*/ 1339823 h 1969472"/>
                <a:gd name="connsiteX1" fmla="*/ 152400 w 1317612"/>
                <a:gd name="connsiteY1" fmla="*/ 1339823 h 1969472"/>
                <a:gd name="connsiteX2" fmla="*/ 106680 w 1317612"/>
                <a:gd name="connsiteY2" fmla="*/ 1217903 h 1969472"/>
                <a:gd name="connsiteX3" fmla="*/ 152400 w 1317612"/>
                <a:gd name="connsiteY3" fmla="*/ 1019783 h 1969472"/>
                <a:gd name="connsiteX4" fmla="*/ 167640 w 1317612"/>
                <a:gd name="connsiteY4" fmla="*/ 974063 h 1969472"/>
                <a:gd name="connsiteX5" fmla="*/ 274320 w 1317612"/>
                <a:gd name="connsiteY5" fmla="*/ 836903 h 1969472"/>
                <a:gd name="connsiteX6" fmla="*/ 320040 w 1317612"/>
                <a:gd name="connsiteY6" fmla="*/ 806423 h 1969472"/>
                <a:gd name="connsiteX7" fmla="*/ 365760 w 1317612"/>
                <a:gd name="connsiteY7" fmla="*/ 760703 h 1969472"/>
                <a:gd name="connsiteX8" fmla="*/ 396240 w 1317612"/>
                <a:gd name="connsiteY8" fmla="*/ 714983 h 1969472"/>
                <a:gd name="connsiteX9" fmla="*/ 533400 w 1317612"/>
                <a:gd name="connsiteY9" fmla="*/ 638783 h 1969472"/>
                <a:gd name="connsiteX10" fmla="*/ 670560 w 1317612"/>
                <a:gd name="connsiteY10" fmla="*/ 516863 h 1969472"/>
                <a:gd name="connsiteX11" fmla="*/ 701040 w 1317612"/>
                <a:gd name="connsiteY11" fmla="*/ 471143 h 1969472"/>
                <a:gd name="connsiteX12" fmla="*/ 716280 w 1317612"/>
                <a:gd name="connsiteY12" fmla="*/ 425423 h 1969472"/>
                <a:gd name="connsiteX13" fmla="*/ 762000 w 1317612"/>
                <a:gd name="connsiteY13" fmla="*/ 379703 h 1969472"/>
                <a:gd name="connsiteX14" fmla="*/ 807720 w 1317612"/>
                <a:gd name="connsiteY14" fmla="*/ 364463 h 1969472"/>
                <a:gd name="connsiteX15" fmla="*/ 960120 w 1317612"/>
                <a:gd name="connsiteY15" fmla="*/ 349223 h 1969472"/>
                <a:gd name="connsiteX16" fmla="*/ 1005840 w 1317612"/>
                <a:gd name="connsiteY16" fmla="*/ 303503 h 1969472"/>
                <a:gd name="connsiteX17" fmla="*/ 1097280 w 1317612"/>
                <a:gd name="connsiteY17" fmla="*/ 242543 h 1969472"/>
                <a:gd name="connsiteX18" fmla="*/ 1173480 w 1317612"/>
                <a:gd name="connsiteY18" fmla="*/ 151103 h 1969472"/>
                <a:gd name="connsiteX19" fmla="*/ 1264920 w 1317612"/>
                <a:gd name="connsiteY19" fmla="*/ 90143 h 1969472"/>
                <a:gd name="connsiteX20" fmla="*/ 1219200 w 1317612"/>
                <a:gd name="connsiteY20" fmla="*/ 196823 h 1969472"/>
                <a:gd name="connsiteX21" fmla="*/ 1158240 w 1317612"/>
                <a:gd name="connsiteY21" fmla="*/ 288263 h 1969472"/>
                <a:gd name="connsiteX22" fmla="*/ 1127760 w 1317612"/>
                <a:gd name="connsiteY22" fmla="*/ 349223 h 1969472"/>
                <a:gd name="connsiteX23" fmla="*/ 1097280 w 1317612"/>
                <a:gd name="connsiteY23" fmla="*/ 394943 h 1969472"/>
                <a:gd name="connsiteX24" fmla="*/ 1066800 w 1317612"/>
                <a:gd name="connsiteY24" fmla="*/ 455903 h 1969472"/>
                <a:gd name="connsiteX25" fmla="*/ 1005840 w 1317612"/>
                <a:gd name="connsiteY25" fmla="*/ 547343 h 1969472"/>
                <a:gd name="connsiteX26" fmla="*/ 960120 w 1317612"/>
                <a:gd name="connsiteY26" fmla="*/ 593063 h 1969472"/>
                <a:gd name="connsiteX27" fmla="*/ 914400 w 1317612"/>
                <a:gd name="connsiteY27" fmla="*/ 684503 h 1969472"/>
                <a:gd name="connsiteX28" fmla="*/ 899160 w 1317612"/>
                <a:gd name="connsiteY28" fmla="*/ 928343 h 1969472"/>
                <a:gd name="connsiteX29" fmla="*/ 853440 w 1317612"/>
                <a:gd name="connsiteY29" fmla="*/ 1004543 h 1969472"/>
                <a:gd name="connsiteX30" fmla="*/ 822960 w 1317612"/>
                <a:gd name="connsiteY30" fmla="*/ 1095983 h 1969472"/>
                <a:gd name="connsiteX31" fmla="*/ 792480 w 1317612"/>
                <a:gd name="connsiteY31" fmla="*/ 1233143 h 1969472"/>
                <a:gd name="connsiteX32" fmla="*/ 746760 w 1317612"/>
                <a:gd name="connsiteY32" fmla="*/ 1324583 h 1969472"/>
                <a:gd name="connsiteX33" fmla="*/ 701040 w 1317612"/>
                <a:gd name="connsiteY33" fmla="*/ 1355063 h 1969472"/>
                <a:gd name="connsiteX34" fmla="*/ 685800 w 1317612"/>
                <a:gd name="connsiteY34" fmla="*/ 1400783 h 1969472"/>
                <a:gd name="connsiteX35" fmla="*/ 670560 w 1317612"/>
                <a:gd name="connsiteY35" fmla="*/ 1476983 h 1969472"/>
                <a:gd name="connsiteX36" fmla="*/ 594360 w 1317612"/>
                <a:gd name="connsiteY36" fmla="*/ 1659863 h 1969472"/>
                <a:gd name="connsiteX37" fmla="*/ 563880 w 1317612"/>
                <a:gd name="connsiteY37" fmla="*/ 1720823 h 1969472"/>
                <a:gd name="connsiteX38" fmla="*/ 518160 w 1317612"/>
                <a:gd name="connsiteY38" fmla="*/ 1766543 h 1969472"/>
                <a:gd name="connsiteX39" fmla="*/ 487680 w 1317612"/>
                <a:gd name="connsiteY39" fmla="*/ 1812263 h 1969472"/>
                <a:gd name="connsiteX40" fmla="*/ 396240 w 1317612"/>
                <a:gd name="connsiteY40" fmla="*/ 1888463 h 1969472"/>
                <a:gd name="connsiteX41" fmla="*/ 15240 w 1317612"/>
                <a:gd name="connsiteY41" fmla="*/ 1827503 h 1969472"/>
                <a:gd name="connsiteX42" fmla="*/ 0 w 1317612"/>
                <a:gd name="connsiteY42" fmla="*/ 1781783 h 1969472"/>
                <a:gd name="connsiteX43" fmla="*/ 30480 w 1317612"/>
                <a:gd name="connsiteY43" fmla="*/ 1370303 h 1969472"/>
                <a:gd name="connsiteX44" fmla="*/ 76200 w 1317612"/>
                <a:gd name="connsiteY44" fmla="*/ 1278863 h 1969472"/>
                <a:gd name="connsiteX45" fmla="*/ 91440 w 1317612"/>
                <a:gd name="connsiteY45" fmla="*/ 1248383 h 1969472"/>
                <a:gd name="connsiteX46" fmla="*/ 91440 w 1317612"/>
                <a:gd name="connsiteY46" fmla="*/ 1248383 h 1969472"/>
                <a:gd name="connsiteX47" fmla="*/ 91440 w 1317612"/>
                <a:gd name="connsiteY47" fmla="*/ 1248383 h 1969472"/>
                <a:gd name="connsiteX48" fmla="*/ 91440 w 1317612"/>
                <a:gd name="connsiteY48" fmla="*/ 1248383 h 196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317612" h="1969472">
                  <a:moveTo>
                    <a:pt x="152400" y="1339823"/>
                  </a:moveTo>
                  <a:lnTo>
                    <a:pt x="152400" y="1339823"/>
                  </a:lnTo>
                  <a:cubicBezTo>
                    <a:pt x="137160" y="1299183"/>
                    <a:pt x="111473" y="1261041"/>
                    <a:pt x="106680" y="1217903"/>
                  </a:cubicBezTo>
                  <a:cubicBezTo>
                    <a:pt x="86821" y="1039174"/>
                    <a:pt x="106847" y="1110889"/>
                    <a:pt x="152400" y="1019783"/>
                  </a:cubicBezTo>
                  <a:cubicBezTo>
                    <a:pt x="159584" y="1005415"/>
                    <a:pt x="159838" y="988106"/>
                    <a:pt x="167640" y="974063"/>
                  </a:cubicBezTo>
                  <a:cubicBezTo>
                    <a:pt x="196937" y="921328"/>
                    <a:pt x="228359" y="875203"/>
                    <a:pt x="274320" y="836903"/>
                  </a:cubicBezTo>
                  <a:cubicBezTo>
                    <a:pt x="288391" y="825177"/>
                    <a:pt x="305969" y="818149"/>
                    <a:pt x="320040" y="806423"/>
                  </a:cubicBezTo>
                  <a:cubicBezTo>
                    <a:pt x="336597" y="792625"/>
                    <a:pt x="351962" y="777260"/>
                    <a:pt x="365760" y="760703"/>
                  </a:cubicBezTo>
                  <a:cubicBezTo>
                    <a:pt x="377486" y="746632"/>
                    <a:pt x="381587" y="725973"/>
                    <a:pt x="396240" y="714983"/>
                  </a:cubicBezTo>
                  <a:cubicBezTo>
                    <a:pt x="477636" y="653936"/>
                    <a:pt x="473529" y="692001"/>
                    <a:pt x="533400" y="638783"/>
                  </a:cubicBezTo>
                  <a:cubicBezTo>
                    <a:pt x="689987" y="499594"/>
                    <a:pt x="566795" y="586039"/>
                    <a:pt x="670560" y="516863"/>
                  </a:cubicBezTo>
                  <a:cubicBezTo>
                    <a:pt x="680720" y="501623"/>
                    <a:pt x="692849" y="487526"/>
                    <a:pt x="701040" y="471143"/>
                  </a:cubicBezTo>
                  <a:cubicBezTo>
                    <a:pt x="708224" y="456775"/>
                    <a:pt x="707369" y="438789"/>
                    <a:pt x="716280" y="425423"/>
                  </a:cubicBezTo>
                  <a:cubicBezTo>
                    <a:pt x="728235" y="407490"/>
                    <a:pt x="744067" y="391658"/>
                    <a:pt x="762000" y="379703"/>
                  </a:cubicBezTo>
                  <a:cubicBezTo>
                    <a:pt x="775366" y="370792"/>
                    <a:pt x="791842" y="366906"/>
                    <a:pt x="807720" y="364463"/>
                  </a:cubicBezTo>
                  <a:cubicBezTo>
                    <a:pt x="858180" y="356700"/>
                    <a:pt x="909320" y="354303"/>
                    <a:pt x="960120" y="349223"/>
                  </a:cubicBezTo>
                  <a:cubicBezTo>
                    <a:pt x="975360" y="333983"/>
                    <a:pt x="988827" y="316735"/>
                    <a:pt x="1005840" y="303503"/>
                  </a:cubicBezTo>
                  <a:cubicBezTo>
                    <a:pt x="1034756" y="281013"/>
                    <a:pt x="1097280" y="242543"/>
                    <a:pt x="1097280" y="242543"/>
                  </a:cubicBezTo>
                  <a:cubicBezTo>
                    <a:pt x="1124373" y="201903"/>
                    <a:pt x="1132861" y="182695"/>
                    <a:pt x="1173480" y="151103"/>
                  </a:cubicBezTo>
                  <a:cubicBezTo>
                    <a:pt x="1202396" y="128613"/>
                    <a:pt x="1264920" y="90143"/>
                    <a:pt x="1264920" y="90143"/>
                  </a:cubicBezTo>
                  <a:cubicBezTo>
                    <a:pt x="1153975" y="256561"/>
                    <a:pt x="1317612" y="0"/>
                    <a:pt x="1219200" y="196823"/>
                  </a:cubicBezTo>
                  <a:cubicBezTo>
                    <a:pt x="1202817" y="229588"/>
                    <a:pt x="1178560" y="257783"/>
                    <a:pt x="1158240" y="288263"/>
                  </a:cubicBezTo>
                  <a:cubicBezTo>
                    <a:pt x="1145638" y="307166"/>
                    <a:pt x="1139032" y="329498"/>
                    <a:pt x="1127760" y="349223"/>
                  </a:cubicBezTo>
                  <a:cubicBezTo>
                    <a:pt x="1118673" y="365126"/>
                    <a:pt x="1106367" y="379040"/>
                    <a:pt x="1097280" y="394943"/>
                  </a:cubicBezTo>
                  <a:cubicBezTo>
                    <a:pt x="1086008" y="414668"/>
                    <a:pt x="1078489" y="436422"/>
                    <a:pt x="1066800" y="455903"/>
                  </a:cubicBezTo>
                  <a:cubicBezTo>
                    <a:pt x="1047953" y="487315"/>
                    <a:pt x="1026160" y="516863"/>
                    <a:pt x="1005840" y="547343"/>
                  </a:cubicBezTo>
                  <a:cubicBezTo>
                    <a:pt x="993885" y="565276"/>
                    <a:pt x="973918" y="576506"/>
                    <a:pt x="960120" y="593063"/>
                  </a:cubicBezTo>
                  <a:cubicBezTo>
                    <a:pt x="927294" y="632454"/>
                    <a:pt x="929674" y="638681"/>
                    <a:pt x="914400" y="684503"/>
                  </a:cubicBezTo>
                  <a:cubicBezTo>
                    <a:pt x="909320" y="765783"/>
                    <a:pt x="914398" y="848343"/>
                    <a:pt x="899160" y="928343"/>
                  </a:cubicBezTo>
                  <a:cubicBezTo>
                    <a:pt x="893618" y="957441"/>
                    <a:pt x="865697" y="977577"/>
                    <a:pt x="853440" y="1004543"/>
                  </a:cubicBezTo>
                  <a:cubicBezTo>
                    <a:pt x="840145" y="1033792"/>
                    <a:pt x="829261" y="1064478"/>
                    <a:pt x="822960" y="1095983"/>
                  </a:cubicBezTo>
                  <a:cubicBezTo>
                    <a:pt x="812484" y="1148361"/>
                    <a:pt x="806828" y="1182924"/>
                    <a:pt x="792480" y="1233143"/>
                  </a:cubicBezTo>
                  <a:cubicBezTo>
                    <a:pt x="782564" y="1267849"/>
                    <a:pt x="773477" y="1297866"/>
                    <a:pt x="746760" y="1324583"/>
                  </a:cubicBezTo>
                  <a:cubicBezTo>
                    <a:pt x="733808" y="1337535"/>
                    <a:pt x="716280" y="1344903"/>
                    <a:pt x="701040" y="1355063"/>
                  </a:cubicBezTo>
                  <a:cubicBezTo>
                    <a:pt x="695960" y="1370303"/>
                    <a:pt x="689696" y="1385198"/>
                    <a:pt x="685800" y="1400783"/>
                  </a:cubicBezTo>
                  <a:cubicBezTo>
                    <a:pt x="679518" y="1425913"/>
                    <a:pt x="679181" y="1452557"/>
                    <a:pt x="670560" y="1476983"/>
                  </a:cubicBezTo>
                  <a:cubicBezTo>
                    <a:pt x="648581" y="1539258"/>
                    <a:pt x="619760" y="1598903"/>
                    <a:pt x="594360" y="1659863"/>
                  </a:cubicBezTo>
                  <a:cubicBezTo>
                    <a:pt x="585622" y="1680834"/>
                    <a:pt x="577085" y="1702336"/>
                    <a:pt x="563880" y="1720823"/>
                  </a:cubicBezTo>
                  <a:cubicBezTo>
                    <a:pt x="551353" y="1738361"/>
                    <a:pt x="531958" y="1749986"/>
                    <a:pt x="518160" y="1766543"/>
                  </a:cubicBezTo>
                  <a:cubicBezTo>
                    <a:pt x="506434" y="1780614"/>
                    <a:pt x="499406" y="1798192"/>
                    <a:pt x="487680" y="1812263"/>
                  </a:cubicBezTo>
                  <a:cubicBezTo>
                    <a:pt x="451010" y="1856267"/>
                    <a:pt x="441195" y="1858493"/>
                    <a:pt x="396240" y="1888463"/>
                  </a:cubicBezTo>
                  <a:cubicBezTo>
                    <a:pt x="183012" y="1879192"/>
                    <a:pt x="86225" y="1969472"/>
                    <a:pt x="15240" y="1827503"/>
                  </a:cubicBezTo>
                  <a:cubicBezTo>
                    <a:pt x="8056" y="1813135"/>
                    <a:pt x="5080" y="1797023"/>
                    <a:pt x="0" y="1781783"/>
                  </a:cubicBezTo>
                  <a:cubicBezTo>
                    <a:pt x="5173" y="1688667"/>
                    <a:pt x="11465" y="1484393"/>
                    <a:pt x="30480" y="1370303"/>
                  </a:cubicBezTo>
                  <a:cubicBezTo>
                    <a:pt x="38280" y="1323502"/>
                    <a:pt x="51896" y="1319370"/>
                    <a:pt x="76200" y="1278863"/>
                  </a:cubicBezTo>
                  <a:cubicBezTo>
                    <a:pt x="82044" y="1269123"/>
                    <a:pt x="86360" y="1258543"/>
                    <a:pt x="91440" y="1248383"/>
                  </a:cubicBezTo>
                  <a:lnTo>
                    <a:pt x="91440" y="1248383"/>
                  </a:lnTo>
                  <a:lnTo>
                    <a:pt x="91440" y="1248383"/>
                  </a:lnTo>
                  <a:lnTo>
                    <a:pt x="91440" y="1248383"/>
                  </a:lnTo>
                </a:path>
              </a:pathLst>
            </a:custGeom>
            <a:solidFill>
              <a:srgbClr val="FF3399"/>
            </a:solidFill>
            <a:effectLst>
              <a:glow rad="228600">
                <a:schemeClr val="accent2">
                  <a:satMod val="175000"/>
                  <a:alpha val="40000"/>
                </a:schemeClr>
              </a:glow>
              <a:outerShdw blurRad="50800" dist="38100" dir="14700000" algn="t" rotWithShape="0">
                <a:srgbClr val="000000">
                  <a:alpha val="60000"/>
                </a:srgbClr>
              </a:outerShdw>
            </a:effectLst>
          </p:spPr>
          <p:style>
            <a:lnRef idx="3">
              <a:schemeClr val="accent3"/>
            </a:lnRef>
            <a:fillRef idx="0">
              <a:schemeClr val="accent3"/>
            </a:fillRef>
            <a:effectRef idx="2">
              <a:schemeClr val="accent3"/>
            </a:effectRef>
            <a:fontRef idx="minor">
              <a:schemeClr val="tx1"/>
            </a:fontRef>
          </p:style>
          <p:txBody>
            <a:bodyPr rtlCol="0" anchor="ctr"/>
            <a:lstStyle/>
            <a:p>
              <a:pPr algn="ctr"/>
              <a:endParaRPr lang="ru-RU"/>
            </a:p>
          </p:txBody>
        </p:sp>
        <p:sp>
          <p:nvSpPr>
            <p:cNvPr id="10" name="Полилиния 9"/>
            <p:cNvSpPr/>
            <p:nvPr/>
          </p:nvSpPr>
          <p:spPr>
            <a:xfrm>
              <a:off x="251520" y="2348880"/>
              <a:ext cx="2016224" cy="1656184"/>
            </a:xfrm>
            <a:custGeom>
              <a:avLst/>
              <a:gdLst>
                <a:gd name="connsiteX0" fmla="*/ 108652 w 858397"/>
                <a:gd name="connsiteY0" fmla="*/ 0 h 883920"/>
                <a:gd name="connsiteX1" fmla="*/ 108652 w 858397"/>
                <a:gd name="connsiteY1" fmla="*/ 0 h 883920"/>
                <a:gd name="connsiteX2" fmla="*/ 62932 w 858397"/>
                <a:gd name="connsiteY2" fmla="*/ 243840 h 883920"/>
                <a:gd name="connsiteX3" fmla="*/ 32452 w 858397"/>
                <a:gd name="connsiteY3" fmla="*/ 350520 h 883920"/>
                <a:gd name="connsiteX4" fmla="*/ 78172 w 858397"/>
                <a:gd name="connsiteY4" fmla="*/ 762000 h 883920"/>
                <a:gd name="connsiteX5" fmla="*/ 108652 w 858397"/>
                <a:gd name="connsiteY5" fmla="*/ 807720 h 883920"/>
                <a:gd name="connsiteX6" fmla="*/ 200092 w 858397"/>
                <a:gd name="connsiteY6" fmla="*/ 883920 h 883920"/>
                <a:gd name="connsiteX7" fmla="*/ 840172 w 858397"/>
                <a:gd name="connsiteY7" fmla="*/ 868680 h 883920"/>
                <a:gd name="connsiteX8" fmla="*/ 809692 w 858397"/>
                <a:gd name="connsiteY8" fmla="*/ 822960 h 883920"/>
                <a:gd name="connsiteX9" fmla="*/ 794452 w 858397"/>
                <a:gd name="connsiteY9" fmla="*/ 777240 h 883920"/>
                <a:gd name="connsiteX10" fmla="*/ 763972 w 858397"/>
                <a:gd name="connsiteY10" fmla="*/ 731520 h 883920"/>
                <a:gd name="connsiteX11" fmla="*/ 733492 w 858397"/>
                <a:gd name="connsiteY11" fmla="*/ 670560 h 883920"/>
                <a:gd name="connsiteX12" fmla="*/ 718252 w 858397"/>
                <a:gd name="connsiteY12" fmla="*/ 533400 h 883920"/>
                <a:gd name="connsiteX13" fmla="*/ 703012 w 858397"/>
                <a:gd name="connsiteY13" fmla="*/ 457200 h 883920"/>
                <a:gd name="connsiteX14" fmla="*/ 657292 w 858397"/>
                <a:gd name="connsiteY14" fmla="*/ 441960 h 883920"/>
                <a:gd name="connsiteX15" fmla="*/ 565852 w 858397"/>
                <a:gd name="connsiteY15" fmla="*/ 365760 h 883920"/>
                <a:gd name="connsiteX16" fmla="*/ 474412 w 858397"/>
                <a:gd name="connsiteY16" fmla="*/ 335280 h 883920"/>
                <a:gd name="connsiteX17" fmla="*/ 428692 w 858397"/>
                <a:gd name="connsiteY17" fmla="*/ 320040 h 883920"/>
                <a:gd name="connsiteX18" fmla="*/ 306772 w 858397"/>
                <a:gd name="connsiteY18" fmla="*/ 289560 h 883920"/>
                <a:gd name="connsiteX19" fmla="*/ 184852 w 858397"/>
                <a:gd name="connsiteY19" fmla="*/ 228600 h 883920"/>
                <a:gd name="connsiteX20" fmla="*/ 139132 w 858397"/>
                <a:gd name="connsiteY20" fmla="*/ 213360 h 883920"/>
                <a:gd name="connsiteX21" fmla="*/ 108652 w 858397"/>
                <a:gd name="connsiteY21" fmla="*/ 0 h 88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58397" h="883920">
                  <a:moveTo>
                    <a:pt x="108652" y="0"/>
                  </a:moveTo>
                  <a:lnTo>
                    <a:pt x="108652" y="0"/>
                  </a:lnTo>
                  <a:cubicBezTo>
                    <a:pt x="93412" y="81280"/>
                    <a:pt x="80499" y="163031"/>
                    <a:pt x="62932" y="243840"/>
                  </a:cubicBezTo>
                  <a:cubicBezTo>
                    <a:pt x="55076" y="279979"/>
                    <a:pt x="33684" y="313558"/>
                    <a:pt x="32452" y="350520"/>
                  </a:cubicBezTo>
                  <a:cubicBezTo>
                    <a:pt x="24947" y="575670"/>
                    <a:pt x="0" y="625199"/>
                    <a:pt x="78172" y="762000"/>
                  </a:cubicBezTo>
                  <a:cubicBezTo>
                    <a:pt x="87259" y="777903"/>
                    <a:pt x="96926" y="793649"/>
                    <a:pt x="108652" y="807720"/>
                  </a:cubicBezTo>
                  <a:cubicBezTo>
                    <a:pt x="145322" y="851724"/>
                    <a:pt x="155137" y="853950"/>
                    <a:pt x="200092" y="883920"/>
                  </a:cubicBezTo>
                  <a:lnTo>
                    <a:pt x="840172" y="868680"/>
                  </a:lnTo>
                  <a:cubicBezTo>
                    <a:pt x="858397" y="866857"/>
                    <a:pt x="817883" y="839343"/>
                    <a:pt x="809692" y="822960"/>
                  </a:cubicBezTo>
                  <a:cubicBezTo>
                    <a:pt x="802508" y="808592"/>
                    <a:pt x="801636" y="791608"/>
                    <a:pt x="794452" y="777240"/>
                  </a:cubicBezTo>
                  <a:cubicBezTo>
                    <a:pt x="786261" y="760857"/>
                    <a:pt x="773059" y="747423"/>
                    <a:pt x="763972" y="731520"/>
                  </a:cubicBezTo>
                  <a:cubicBezTo>
                    <a:pt x="752700" y="711795"/>
                    <a:pt x="743652" y="690880"/>
                    <a:pt x="733492" y="670560"/>
                  </a:cubicBezTo>
                  <a:cubicBezTo>
                    <a:pt x="728412" y="624840"/>
                    <a:pt x="724758" y="578939"/>
                    <a:pt x="718252" y="533400"/>
                  </a:cubicBezTo>
                  <a:cubicBezTo>
                    <a:pt x="714589" y="507757"/>
                    <a:pt x="717380" y="478753"/>
                    <a:pt x="703012" y="457200"/>
                  </a:cubicBezTo>
                  <a:cubicBezTo>
                    <a:pt x="694101" y="443834"/>
                    <a:pt x="672532" y="447040"/>
                    <a:pt x="657292" y="441960"/>
                  </a:cubicBezTo>
                  <a:cubicBezTo>
                    <a:pt x="628581" y="413249"/>
                    <a:pt x="604044" y="382734"/>
                    <a:pt x="565852" y="365760"/>
                  </a:cubicBezTo>
                  <a:cubicBezTo>
                    <a:pt x="536492" y="352711"/>
                    <a:pt x="504892" y="345440"/>
                    <a:pt x="474412" y="335280"/>
                  </a:cubicBezTo>
                  <a:cubicBezTo>
                    <a:pt x="459172" y="330200"/>
                    <a:pt x="444444" y="323190"/>
                    <a:pt x="428692" y="320040"/>
                  </a:cubicBezTo>
                  <a:cubicBezTo>
                    <a:pt x="363727" y="307047"/>
                    <a:pt x="360329" y="309644"/>
                    <a:pt x="306772" y="289560"/>
                  </a:cubicBezTo>
                  <a:cubicBezTo>
                    <a:pt x="95829" y="210457"/>
                    <a:pt x="332163" y="302255"/>
                    <a:pt x="184852" y="228600"/>
                  </a:cubicBezTo>
                  <a:cubicBezTo>
                    <a:pt x="170484" y="221416"/>
                    <a:pt x="142744" y="229013"/>
                    <a:pt x="139132" y="213360"/>
                  </a:cubicBezTo>
                  <a:cubicBezTo>
                    <a:pt x="125425" y="153961"/>
                    <a:pt x="113732" y="35560"/>
                    <a:pt x="108652" y="0"/>
                  </a:cubicBezTo>
                  <a:close/>
                </a:path>
              </a:pathLst>
            </a:custGeom>
            <a:ln w="38100"/>
            <a:effectLst>
              <a:glow rad="228600">
                <a:schemeClr val="accent6">
                  <a:satMod val="175000"/>
                  <a:alpha val="40000"/>
                </a:schemeClr>
              </a:glo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effectLst>
                  <a:glow rad="228600">
                    <a:schemeClr val="accent5">
                      <a:satMod val="175000"/>
                      <a:alpha val="40000"/>
                    </a:schemeClr>
                  </a:glow>
                </a:effectLst>
              </a:endParaRPr>
            </a:p>
          </p:txBody>
        </p:sp>
        <p:sp>
          <p:nvSpPr>
            <p:cNvPr id="11" name="Полилиния 10"/>
            <p:cNvSpPr/>
            <p:nvPr/>
          </p:nvSpPr>
          <p:spPr>
            <a:xfrm>
              <a:off x="3054752" y="5376024"/>
              <a:ext cx="3852836" cy="1116216"/>
            </a:xfrm>
            <a:custGeom>
              <a:avLst/>
              <a:gdLst>
                <a:gd name="connsiteX0" fmla="*/ 1303888 w 3852836"/>
                <a:gd name="connsiteY0" fmla="*/ 18936 h 1116216"/>
                <a:gd name="connsiteX1" fmla="*/ 1303888 w 3852836"/>
                <a:gd name="connsiteY1" fmla="*/ 18936 h 1116216"/>
                <a:gd name="connsiteX2" fmla="*/ 1166728 w 3852836"/>
                <a:gd name="connsiteY2" fmla="*/ 64656 h 1116216"/>
                <a:gd name="connsiteX3" fmla="*/ 831448 w 3852836"/>
                <a:gd name="connsiteY3" fmla="*/ 79896 h 1116216"/>
                <a:gd name="connsiteX4" fmla="*/ 755248 w 3852836"/>
                <a:gd name="connsiteY4" fmla="*/ 95136 h 1116216"/>
                <a:gd name="connsiteX5" fmla="*/ 694288 w 3852836"/>
                <a:gd name="connsiteY5" fmla="*/ 125616 h 1116216"/>
                <a:gd name="connsiteX6" fmla="*/ 602848 w 3852836"/>
                <a:gd name="connsiteY6" fmla="*/ 171336 h 1116216"/>
                <a:gd name="connsiteX7" fmla="*/ 511408 w 3852836"/>
                <a:gd name="connsiteY7" fmla="*/ 262776 h 1116216"/>
                <a:gd name="connsiteX8" fmla="*/ 419968 w 3852836"/>
                <a:gd name="connsiteY8" fmla="*/ 354216 h 1116216"/>
                <a:gd name="connsiteX9" fmla="*/ 359008 w 3852836"/>
                <a:gd name="connsiteY9" fmla="*/ 384696 h 1116216"/>
                <a:gd name="connsiteX10" fmla="*/ 313288 w 3852836"/>
                <a:gd name="connsiteY10" fmla="*/ 415176 h 1116216"/>
                <a:gd name="connsiteX11" fmla="*/ 267568 w 3852836"/>
                <a:gd name="connsiteY11" fmla="*/ 460896 h 1116216"/>
                <a:gd name="connsiteX12" fmla="*/ 160888 w 3852836"/>
                <a:gd name="connsiteY12" fmla="*/ 537096 h 1116216"/>
                <a:gd name="connsiteX13" fmla="*/ 54208 w 3852836"/>
                <a:gd name="connsiteY13" fmla="*/ 567576 h 1116216"/>
                <a:gd name="connsiteX14" fmla="*/ 8488 w 3852836"/>
                <a:gd name="connsiteY14" fmla="*/ 582816 h 1116216"/>
                <a:gd name="connsiteX15" fmla="*/ 23728 w 3852836"/>
                <a:gd name="connsiteY15" fmla="*/ 750456 h 1116216"/>
                <a:gd name="connsiteX16" fmla="*/ 160888 w 3852836"/>
                <a:gd name="connsiteY16" fmla="*/ 826656 h 1116216"/>
                <a:gd name="connsiteX17" fmla="*/ 221848 w 3852836"/>
                <a:gd name="connsiteY17" fmla="*/ 857136 h 1116216"/>
                <a:gd name="connsiteX18" fmla="*/ 267568 w 3852836"/>
                <a:gd name="connsiteY18" fmla="*/ 887616 h 1116216"/>
                <a:gd name="connsiteX19" fmla="*/ 374248 w 3852836"/>
                <a:gd name="connsiteY19" fmla="*/ 902856 h 1116216"/>
                <a:gd name="connsiteX20" fmla="*/ 572368 w 3852836"/>
                <a:gd name="connsiteY20" fmla="*/ 1009536 h 1116216"/>
                <a:gd name="connsiteX21" fmla="*/ 709528 w 3852836"/>
                <a:gd name="connsiteY21" fmla="*/ 1024776 h 1116216"/>
                <a:gd name="connsiteX22" fmla="*/ 968608 w 3852836"/>
                <a:gd name="connsiteY22" fmla="*/ 1070496 h 1116216"/>
                <a:gd name="connsiteX23" fmla="*/ 1029568 w 3852836"/>
                <a:gd name="connsiteY23" fmla="*/ 1085736 h 1116216"/>
                <a:gd name="connsiteX24" fmla="*/ 2385928 w 3852836"/>
                <a:gd name="connsiteY24" fmla="*/ 1100976 h 1116216"/>
                <a:gd name="connsiteX25" fmla="*/ 2675488 w 3852836"/>
                <a:gd name="connsiteY25" fmla="*/ 1116216 h 1116216"/>
                <a:gd name="connsiteX26" fmla="*/ 3041248 w 3852836"/>
                <a:gd name="connsiteY26" fmla="*/ 1100976 h 1116216"/>
                <a:gd name="connsiteX27" fmla="*/ 3102208 w 3852836"/>
                <a:gd name="connsiteY27" fmla="*/ 1085736 h 1116216"/>
                <a:gd name="connsiteX28" fmla="*/ 3361288 w 3852836"/>
                <a:gd name="connsiteY28" fmla="*/ 1070496 h 1116216"/>
                <a:gd name="connsiteX29" fmla="*/ 3589888 w 3852836"/>
                <a:gd name="connsiteY29" fmla="*/ 1055256 h 1116216"/>
                <a:gd name="connsiteX30" fmla="*/ 3681328 w 3852836"/>
                <a:gd name="connsiteY30" fmla="*/ 979056 h 1116216"/>
                <a:gd name="connsiteX31" fmla="*/ 3620368 w 3852836"/>
                <a:gd name="connsiteY31" fmla="*/ 262776 h 1116216"/>
                <a:gd name="connsiteX32" fmla="*/ 3574648 w 3852836"/>
                <a:gd name="connsiteY32" fmla="*/ 201816 h 1116216"/>
                <a:gd name="connsiteX33" fmla="*/ 3361288 w 3852836"/>
                <a:gd name="connsiteY33" fmla="*/ 156096 h 1116216"/>
                <a:gd name="connsiteX34" fmla="*/ 1837288 w 3852836"/>
                <a:gd name="connsiteY34" fmla="*/ 140856 h 1116216"/>
                <a:gd name="connsiteX35" fmla="*/ 1623928 w 3852836"/>
                <a:gd name="connsiteY35" fmla="*/ 95136 h 1116216"/>
                <a:gd name="connsiteX36" fmla="*/ 1578208 w 3852836"/>
                <a:gd name="connsiteY36" fmla="*/ 79896 h 1116216"/>
                <a:gd name="connsiteX37" fmla="*/ 1395328 w 3852836"/>
                <a:gd name="connsiteY37" fmla="*/ 49416 h 1116216"/>
                <a:gd name="connsiteX38" fmla="*/ 1197208 w 3852836"/>
                <a:gd name="connsiteY38" fmla="*/ 3696 h 1116216"/>
                <a:gd name="connsiteX39" fmla="*/ 1151488 w 3852836"/>
                <a:gd name="connsiteY39" fmla="*/ 3696 h 1116216"/>
                <a:gd name="connsiteX40" fmla="*/ 1151488 w 3852836"/>
                <a:gd name="connsiteY40" fmla="*/ 3696 h 111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852836" h="1116216">
                  <a:moveTo>
                    <a:pt x="1303888" y="18936"/>
                  </a:moveTo>
                  <a:lnTo>
                    <a:pt x="1303888" y="18936"/>
                  </a:lnTo>
                  <a:cubicBezTo>
                    <a:pt x="1258168" y="34176"/>
                    <a:pt x="1214525" y="58489"/>
                    <a:pt x="1166728" y="64656"/>
                  </a:cubicBezTo>
                  <a:cubicBezTo>
                    <a:pt x="1055772" y="78973"/>
                    <a:pt x="943018" y="71632"/>
                    <a:pt x="831448" y="79896"/>
                  </a:cubicBezTo>
                  <a:cubicBezTo>
                    <a:pt x="805616" y="81809"/>
                    <a:pt x="780648" y="90056"/>
                    <a:pt x="755248" y="95136"/>
                  </a:cubicBezTo>
                  <a:cubicBezTo>
                    <a:pt x="734928" y="105296"/>
                    <a:pt x="715170" y="116667"/>
                    <a:pt x="694288" y="125616"/>
                  </a:cubicBezTo>
                  <a:cubicBezTo>
                    <a:pt x="643155" y="147530"/>
                    <a:pt x="648294" y="130939"/>
                    <a:pt x="602848" y="171336"/>
                  </a:cubicBezTo>
                  <a:cubicBezTo>
                    <a:pt x="570631" y="199974"/>
                    <a:pt x="541888" y="232296"/>
                    <a:pt x="511408" y="262776"/>
                  </a:cubicBezTo>
                  <a:lnTo>
                    <a:pt x="419968" y="354216"/>
                  </a:lnTo>
                  <a:cubicBezTo>
                    <a:pt x="403904" y="370280"/>
                    <a:pt x="378733" y="373424"/>
                    <a:pt x="359008" y="384696"/>
                  </a:cubicBezTo>
                  <a:cubicBezTo>
                    <a:pt x="343105" y="393783"/>
                    <a:pt x="327359" y="403450"/>
                    <a:pt x="313288" y="415176"/>
                  </a:cubicBezTo>
                  <a:cubicBezTo>
                    <a:pt x="296731" y="428974"/>
                    <a:pt x="283932" y="446870"/>
                    <a:pt x="267568" y="460896"/>
                  </a:cubicBezTo>
                  <a:cubicBezTo>
                    <a:pt x="257904" y="469180"/>
                    <a:pt x="180186" y="527447"/>
                    <a:pt x="160888" y="537096"/>
                  </a:cubicBezTo>
                  <a:cubicBezTo>
                    <a:pt x="136528" y="549276"/>
                    <a:pt x="76995" y="561065"/>
                    <a:pt x="54208" y="567576"/>
                  </a:cubicBezTo>
                  <a:cubicBezTo>
                    <a:pt x="38762" y="571989"/>
                    <a:pt x="23728" y="577736"/>
                    <a:pt x="8488" y="582816"/>
                  </a:cubicBezTo>
                  <a:cubicBezTo>
                    <a:pt x="13568" y="638696"/>
                    <a:pt x="0" y="699610"/>
                    <a:pt x="23728" y="750456"/>
                  </a:cubicBezTo>
                  <a:cubicBezTo>
                    <a:pt x="48479" y="803494"/>
                    <a:pt x="115522" y="807213"/>
                    <a:pt x="160888" y="826656"/>
                  </a:cubicBezTo>
                  <a:cubicBezTo>
                    <a:pt x="181770" y="835605"/>
                    <a:pt x="202123" y="845864"/>
                    <a:pt x="221848" y="857136"/>
                  </a:cubicBezTo>
                  <a:cubicBezTo>
                    <a:pt x="237751" y="866223"/>
                    <a:pt x="250024" y="882353"/>
                    <a:pt x="267568" y="887616"/>
                  </a:cubicBezTo>
                  <a:cubicBezTo>
                    <a:pt x="301974" y="897938"/>
                    <a:pt x="338688" y="897776"/>
                    <a:pt x="374248" y="902856"/>
                  </a:cubicBezTo>
                  <a:cubicBezTo>
                    <a:pt x="392668" y="913382"/>
                    <a:pt x="542351" y="1001531"/>
                    <a:pt x="572368" y="1009536"/>
                  </a:cubicBezTo>
                  <a:cubicBezTo>
                    <a:pt x="616816" y="1021389"/>
                    <a:pt x="663808" y="1019696"/>
                    <a:pt x="709528" y="1024776"/>
                  </a:cubicBezTo>
                  <a:cubicBezTo>
                    <a:pt x="837796" y="1088910"/>
                    <a:pt x="724322" y="1041757"/>
                    <a:pt x="968608" y="1070496"/>
                  </a:cubicBezTo>
                  <a:cubicBezTo>
                    <a:pt x="989410" y="1072943"/>
                    <a:pt x="1008627" y="1085286"/>
                    <a:pt x="1029568" y="1085736"/>
                  </a:cubicBezTo>
                  <a:cubicBezTo>
                    <a:pt x="1481612" y="1095457"/>
                    <a:pt x="1933808" y="1095896"/>
                    <a:pt x="2385928" y="1100976"/>
                  </a:cubicBezTo>
                  <a:cubicBezTo>
                    <a:pt x="2482448" y="1106056"/>
                    <a:pt x="2578834" y="1116216"/>
                    <a:pt x="2675488" y="1116216"/>
                  </a:cubicBezTo>
                  <a:cubicBezTo>
                    <a:pt x="2797514" y="1116216"/>
                    <a:pt x="2919532" y="1109670"/>
                    <a:pt x="3041248" y="1100976"/>
                  </a:cubicBezTo>
                  <a:cubicBezTo>
                    <a:pt x="3062140" y="1099484"/>
                    <a:pt x="3081357" y="1087722"/>
                    <a:pt x="3102208" y="1085736"/>
                  </a:cubicBezTo>
                  <a:cubicBezTo>
                    <a:pt x="3188328" y="1077534"/>
                    <a:pt x="3274947" y="1075892"/>
                    <a:pt x="3361288" y="1070496"/>
                  </a:cubicBezTo>
                  <a:lnTo>
                    <a:pt x="3589888" y="1055256"/>
                  </a:lnTo>
                  <a:cubicBezTo>
                    <a:pt x="3604392" y="1045587"/>
                    <a:pt x="3680490" y="999172"/>
                    <a:pt x="3681328" y="979056"/>
                  </a:cubicBezTo>
                  <a:cubicBezTo>
                    <a:pt x="3709450" y="304124"/>
                    <a:pt x="3852836" y="417754"/>
                    <a:pt x="3620368" y="262776"/>
                  </a:cubicBezTo>
                  <a:cubicBezTo>
                    <a:pt x="3605128" y="242456"/>
                    <a:pt x="3595782" y="215905"/>
                    <a:pt x="3574648" y="201816"/>
                  </a:cubicBezTo>
                  <a:cubicBezTo>
                    <a:pt x="3531183" y="172840"/>
                    <a:pt x="3404402" y="156894"/>
                    <a:pt x="3361288" y="156096"/>
                  </a:cubicBezTo>
                  <a:lnTo>
                    <a:pt x="1837288" y="140856"/>
                  </a:lnTo>
                  <a:cubicBezTo>
                    <a:pt x="1726069" y="113051"/>
                    <a:pt x="1796867" y="129724"/>
                    <a:pt x="1623928" y="95136"/>
                  </a:cubicBezTo>
                  <a:cubicBezTo>
                    <a:pt x="1608176" y="91986"/>
                    <a:pt x="1593960" y="83046"/>
                    <a:pt x="1578208" y="79896"/>
                  </a:cubicBezTo>
                  <a:cubicBezTo>
                    <a:pt x="1517607" y="67776"/>
                    <a:pt x="1455929" y="61536"/>
                    <a:pt x="1395328" y="49416"/>
                  </a:cubicBezTo>
                  <a:cubicBezTo>
                    <a:pt x="1278051" y="25961"/>
                    <a:pt x="1344258" y="40458"/>
                    <a:pt x="1197208" y="3696"/>
                  </a:cubicBezTo>
                  <a:cubicBezTo>
                    <a:pt x="1182423" y="0"/>
                    <a:pt x="1166728" y="3696"/>
                    <a:pt x="1151488" y="3696"/>
                  </a:cubicBezTo>
                  <a:lnTo>
                    <a:pt x="1151488" y="3696"/>
                  </a:lnTo>
                </a:path>
              </a:pathLst>
            </a:custGeom>
            <a:solidFill>
              <a:srgbClr val="FFCC99"/>
            </a:solidFill>
            <a:ln/>
            <a:effectLst>
              <a:glow rad="228600">
                <a:schemeClr val="accent6">
                  <a:satMod val="175000"/>
                  <a:alpha val="40000"/>
                </a:schemeClr>
              </a:glow>
              <a:outerShdw blurRad="50800" dist="38100" dir="14700000" algn="t" rotWithShape="0">
                <a:srgbClr val="000000">
                  <a:alpha val="60000"/>
                </a:srgbClr>
              </a:outerShdw>
            </a:effectLst>
          </p:spPr>
          <p:style>
            <a:lnRef idx="3">
              <a:schemeClr val="accent6"/>
            </a:lnRef>
            <a:fillRef idx="0">
              <a:schemeClr val="accent6"/>
            </a:fillRef>
            <a:effectRef idx="2">
              <a:schemeClr val="accent6"/>
            </a:effectRef>
            <a:fontRef idx="minor">
              <a:schemeClr val="tx1"/>
            </a:fontRef>
          </p:style>
          <p:txBody>
            <a:bodyPr rtlCol="0" anchor="ctr"/>
            <a:lstStyle/>
            <a:p>
              <a:pPr algn="ctr"/>
              <a:endParaRPr lang="ru-RU"/>
            </a:p>
          </p:txBody>
        </p:sp>
        <p:sp>
          <p:nvSpPr>
            <p:cNvPr id="12" name="Равнобедренный треугольник 11"/>
            <p:cNvSpPr/>
            <p:nvPr/>
          </p:nvSpPr>
          <p:spPr>
            <a:xfrm>
              <a:off x="4355976" y="404664"/>
              <a:ext cx="1800200" cy="1440160"/>
            </a:xfrm>
            <a:prstGeom prst="triangle">
              <a:avLst/>
            </a:prstGeom>
            <a:blipFill>
              <a:blip r:embed="rId3" cstate="print"/>
              <a:tile tx="0" ty="0" sx="100000" sy="100000" flip="none" algn="tl"/>
            </a:blipFill>
            <a:ln w="57150">
              <a:solidFill>
                <a:schemeClr val="accent5">
                  <a:lumMod val="75000"/>
                </a:schemeClr>
              </a:solidFill>
            </a:ln>
            <a:effectLst>
              <a:glow rad="228600">
                <a:schemeClr val="accent5">
                  <a:satMod val="175000"/>
                  <a:alpha val="40000"/>
                </a:schemeClr>
              </a:glow>
              <a:outerShdw blurRad="63500" dist="25400" dir="1470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sz="1400" b="1" dirty="0">
                <a:solidFill>
                  <a:sysClr val="windowText" lastClr="000000"/>
                </a:solidFill>
                <a:latin typeface="Comic Sans MS" pitchFamily="66" charset="0"/>
              </a:endParaRPr>
            </a:p>
          </p:txBody>
        </p:sp>
        <p:sp>
          <p:nvSpPr>
            <p:cNvPr id="13" name="TextBox 12"/>
            <p:cNvSpPr txBox="1"/>
            <p:nvPr/>
          </p:nvSpPr>
          <p:spPr>
            <a:xfrm>
              <a:off x="3491880" y="980728"/>
              <a:ext cx="3001143" cy="369332"/>
            </a:xfrm>
            <a:prstGeom prst="rect">
              <a:avLst/>
            </a:prstGeom>
            <a:noFill/>
          </p:spPr>
          <p:txBody>
            <a:bodyPr wrap="none" rtlCol="0">
              <a:spAutoFit/>
            </a:bodyPr>
            <a:lstStyle/>
            <a:p>
              <a:r>
                <a:rPr lang="ru-RU" b="1" dirty="0" smtClean="0">
                  <a:solidFill>
                    <a:srgbClr val="002060"/>
                  </a:solidFill>
                  <a:latin typeface="Comic Sans MS" pitchFamily="66" charset="0"/>
                </a:rPr>
                <a:t>Бермудский треугольник</a:t>
              </a:r>
              <a:endParaRPr lang="ru-RU" b="1" dirty="0">
                <a:solidFill>
                  <a:srgbClr val="002060"/>
                </a:solidFill>
                <a:latin typeface="Comic Sans MS" pitchFamily="66" charset="0"/>
              </a:endParaRPr>
            </a:p>
          </p:txBody>
        </p:sp>
        <p:sp>
          <p:nvSpPr>
            <p:cNvPr id="14" name="TextBox 13"/>
            <p:cNvSpPr txBox="1"/>
            <p:nvPr/>
          </p:nvSpPr>
          <p:spPr>
            <a:xfrm>
              <a:off x="6636582" y="1052736"/>
              <a:ext cx="2507418" cy="369332"/>
            </a:xfrm>
            <a:prstGeom prst="rect">
              <a:avLst/>
            </a:prstGeom>
            <a:noFill/>
          </p:spPr>
          <p:txBody>
            <a:bodyPr wrap="none" rtlCol="0">
              <a:spAutoFit/>
            </a:bodyPr>
            <a:lstStyle/>
            <a:p>
              <a:r>
                <a:rPr lang="ru-RU" b="1" dirty="0" smtClean="0">
                  <a:solidFill>
                    <a:srgbClr val="002060"/>
                  </a:solidFill>
                  <a:latin typeface="Comic Sans MS" pitchFamily="66" charset="0"/>
                </a:rPr>
                <a:t>О-в Воодушевления</a:t>
              </a:r>
              <a:endParaRPr lang="ru-RU" b="1" dirty="0">
                <a:solidFill>
                  <a:srgbClr val="002060"/>
                </a:solidFill>
                <a:latin typeface="Comic Sans MS" pitchFamily="66" charset="0"/>
              </a:endParaRPr>
            </a:p>
          </p:txBody>
        </p:sp>
        <p:sp>
          <p:nvSpPr>
            <p:cNvPr id="15" name="TextBox 14"/>
            <p:cNvSpPr txBox="1"/>
            <p:nvPr/>
          </p:nvSpPr>
          <p:spPr>
            <a:xfrm>
              <a:off x="611560" y="908720"/>
              <a:ext cx="1479892" cy="369332"/>
            </a:xfrm>
            <a:prstGeom prst="rect">
              <a:avLst/>
            </a:prstGeom>
            <a:noFill/>
          </p:spPr>
          <p:txBody>
            <a:bodyPr wrap="none" rtlCol="0">
              <a:spAutoFit/>
            </a:bodyPr>
            <a:lstStyle/>
            <a:p>
              <a:r>
                <a:rPr lang="ru-RU" b="1" dirty="0" smtClean="0">
                  <a:solidFill>
                    <a:srgbClr val="002060"/>
                  </a:solidFill>
                  <a:latin typeface="Comic Sans MS" pitchFamily="66" charset="0"/>
                </a:rPr>
                <a:t>О-в Грусти</a:t>
              </a:r>
              <a:endParaRPr lang="ru-RU" b="1" dirty="0">
                <a:solidFill>
                  <a:srgbClr val="002060"/>
                </a:solidFill>
                <a:latin typeface="Comic Sans MS" pitchFamily="66" charset="0"/>
              </a:endParaRPr>
            </a:p>
          </p:txBody>
        </p:sp>
        <p:sp>
          <p:nvSpPr>
            <p:cNvPr id="16" name="TextBox 15"/>
            <p:cNvSpPr txBox="1"/>
            <p:nvPr/>
          </p:nvSpPr>
          <p:spPr>
            <a:xfrm>
              <a:off x="4139952" y="4293096"/>
              <a:ext cx="1874231" cy="369332"/>
            </a:xfrm>
            <a:prstGeom prst="rect">
              <a:avLst/>
            </a:prstGeom>
            <a:noFill/>
          </p:spPr>
          <p:txBody>
            <a:bodyPr wrap="none" rtlCol="0">
              <a:spAutoFit/>
            </a:bodyPr>
            <a:lstStyle/>
            <a:p>
              <a:r>
                <a:rPr lang="ru-RU" b="1" dirty="0" smtClean="0">
                  <a:solidFill>
                    <a:srgbClr val="002060"/>
                  </a:solidFill>
                  <a:latin typeface="Comic Sans MS" pitchFamily="66" charset="0"/>
                </a:rPr>
                <a:t>О-в Ожидания</a:t>
              </a:r>
              <a:endParaRPr lang="ru-RU" b="1" dirty="0">
                <a:solidFill>
                  <a:srgbClr val="002060"/>
                </a:solidFill>
                <a:latin typeface="Comic Sans MS" pitchFamily="66" charset="0"/>
              </a:endParaRPr>
            </a:p>
          </p:txBody>
        </p:sp>
        <p:sp>
          <p:nvSpPr>
            <p:cNvPr id="17" name="TextBox 16"/>
            <p:cNvSpPr txBox="1"/>
            <p:nvPr/>
          </p:nvSpPr>
          <p:spPr>
            <a:xfrm>
              <a:off x="5652120" y="3284984"/>
              <a:ext cx="1649811" cy="369332"/>
            </a:xfrm>
            <a:prstGeom prst="rect">
              <a:avLst/>
            </a:prstGeom>
            <a:noFill/>
          </p:spPr>
          <p:txBody>
            <a:bodyPr wrap="none" rtlCol="0">
              <a:spAutoFit/>
            </a:bodyPr>
            <a:lstStyle/>
            <a:p>
              <a:r>
                <a:rPr lang="ru-RU" b="1" dirty="0" smtClean="0">
                  <a:solidFill>
                    <a:srgbClr val="002060"/>
                  </a:solidFill>
                  <a:latin typeface="Comic Sans MS" pitchFamily="66" charset="0"/>
                </a:rPr>
                <a:t>О-в Тревоги</a:t>
              </a:r>
              <a:endParaRPr lang="ru-RU" b="1" dirty="0">
                <a:solidFill>
                  <a:srgbClr val="002060"/>
                </a:solidFill>
                <a:latin typeface="Comic Sans MS" pitchFamily="66" charset="0"/>
              </a:endParaRPr>
            </a:p>
          </p:txBody>
        </p:sp>
        <p:sp>
          <p:nvSpPr>
            <p:cNvPr id="18" name="TextBox 17"/>
            <p:cNvSpPr txBox="1"/>
            <p:nvPr/>
          </p:nvSpPr>
          <p:spPr>
            <a:xfrm>
              <a:off x="6084168" y="4941168"/>
              <a:ext cx="2888932" cy="369332"/>
            </a:xfrm>
            <a:prstGeom prst="rect">
              <a:avLst/>
            </a:prstGeom>
            <a:noFill/>
          </p:spPr>
          <p:txBody>
            <a:bodyPr wrap="none" rtlCol="0">
              <a:spAutoFit/>
            </a:bodyPr>
            <a:lstStyle/>
            <a:p>
              <a:r>
                <a:rPr lang="ru-RU" b="1" dirty="0" smtClean="0">
                  <a:solidFill>
                    <a:srgbClr val="002060"/>
                  </a:solidFill>
                  <a:latin typeface="Comic Sans MS" pitchFamily="66" charset="0"/>
                </a:rPr>
                <a:t>О-в Неопределенности</a:t>
              </a:r>
              <a:endParaRPr lang="ru-RU" b="1" dirty="0">
                <a:solidFill>
                  <a:srgbClr val="002060"/>
                </a:solidFill>
                <a:latin typeface="Comic Sans MS" pitchFamily="66" charset="0"/>
              </a:endParaRPr>
            </a:p>
          </p:txBody>
        </p:sp>
        <p:sp>
          <p:nvSpPr>
            <p:cNvPr id="19" name="TextBox 18"/>
            <p:cNvSpPr txBox="1"/>
            <p:nvPr/>
          </p:nvSpPr>
          <p:spPr>
            <a:xfrm>
              <a:off x="251520" y="4725144"/>
              <a:ext cx="2129109" cy="369332"/>
            </a:xfrm>
            <a:prstGeom prst="rect">
              <a:avLst/>
            </a:prstGeom>
            <a:noFill/>
          </p:spPr>
          <p:txBody>
            <a:bodyPr wrap="none" rtlCol="0">
              <a:spAutoFit/>
            </a:bodyPr>
            <a:lstStyle/>
            <a:p>
              <a:r>
                <a:rPr lang="ru-RU" b="1" dirty="0" smtClean="0">
                  <a:solidFill>
                    <a:srgbClr val="002060"/>
                  </a:solidFill>
                  <a:latin typeface="Comic Sans MS" pitchFamily="66" charset="0"/>
                </a:rPr>
                <a:t>О-в Недоумения</a:t>
              </a:r>
              <a:endParaRPr lang="ru-RU" b="1" dirty="0">
                <a:solidFill>
                  <a:srgbClr val="002060"/>
                </a:solidFill>
                <a:latin typeface="Comic Sans MS" pitchFamily="66" charset="0"/>
              </a:endParaRPr>
            </a:p>
          </p:txBody>
        </p:sp>
        <p:sp>
          <p:nvSpPr>
            <p:cNvPr id="20" name="TextBox 19"/>
            <p:cNvSpPr txBox="1"/>
            <p:nvPr/>
          </p:nvSpPr>
          <p:spPr>
            <a:xfrm>
              <a:off x="539552" y="3284984"/>
              <a:ext cx="1625766" cy="369332"/>
            </a:xfrm>
            <a:prstGeom prst="rect">
              <a:avLst/>
            </a:prstGeom>
            <a:noFill/>
          </p:spPr>
          <p:txBody>
            <a:bodyPr wrap="none" rtlCol="0">
              <a:spAutoFit/>
            </a:bodyPr>
            <a:lstStyle/>
            <a:p>
              <a:r>
                <a:rPr lang="ru-RU" b="1" dirty="0">
                  <a:solidFill>
                    <a:srgbClr val="002060"/>
                  </a:solidFill>
                  <a:latin typeface="Comic Sans MS" pitchFamily="66" charset="0"/>
                </a:rPr>
                <a:t>О</a:t>
              </a:r>
              <a:r>
                <a:rPr lang="ru-RU" b="1" dirty="0" smtClean="0">
                  <a:solidFill>
                    <a:srgbClr val="002060"/>
                  </a:solidFill>
                  <a:latin typeface="Comic Sans MS" pitchFamily="66" charset="0"/>
                </a:rPr>
                <a:t>-в Радости</a:t>
              </a:r>
              <a:endParaRPr lang="ru-RU" b="1" dirty="0">
                <a:solidFill>
                  <a:srgbClr val="002060"/>
                </a:solidFill>
                <a:latin typeface="Comic Sans MS" pitchFamily="66" charset="0"/>
              </a:endParaRPr>
            </a:p>
          </p:txBody>
        </p:sp>
        <p:sp>
          <p:nvSpPr>
            <p:cNvPr id="21" name="TextBox 20"/>
            <p:cNvSpPr txBox="1"/>
            <p:nvPr/>
          </p:nvSpPr>
          <p:spPr>
            <a:xfrm>
              <a:off x="3995936" y="5949280"/>
              <a:ext cx="2246128" cy="369332"/>
            </a:xfrm>
            <a:prstGeom prst="rect">
              <a:avLst/>
            </a:prstGeom>
            <a:noFill/>
          </p:spPr>
          <p:txBody>
            <a:bodyPr wrap="none" rtlCol="0">
              <a:spAutoFit/>
            </a:bodyPr>
            <a:lstStyle/>
            <a:p>
              <a:r>
                <a:rPr lang="ru-RU" b="1" dirty="0" smtClean="0">
                  <a:solidFill>
                    <a:srgbClr val="002060"/>
                  </a:solidFill>
                  <a:latin typeface="Comic Sans MS" pitchFamily="66" charset="0"/>
                </a:rPr>
                <a:t>О-в Наслаждения</a:t>
              </a:r>
              <a:endParaRPr lang="ru-RU" b="1" dirty="0">
                <a:solidFill>
                  <a:srgbClr val="002060"/>
                </a:solidFill>
                <a:latin typeface="Comic Sans MS" pitchFamily="66" charset="0"/>
              </a:endParaRPr>
            </a:p>
          </p:txBody>
        </p:sp>
        <p:sp>
          <p:nvSpPr>
            <p:cNvPr id="22" name="TextBox 21"/>
            <p:cNvSpPr txBox="1"/>
            <p:nvPr/>
          </p:nvSpPr>
          <p:spPr>
            <a:xfrm>
              <a:off x="6870621" y="2996952"/>
              <a:ext cx="2273379" cy="369332"/>
            </a:xfrm>
            <a:prstGeom prst="rect">
              <a:avLst/>
            </a:prstGeom>
            <a:noFill/>
          </p:spPr>
          <p:txBody>
            <a:bodyPr wrap="none" rtlCol="0">
              <a:spAutoFit/>
            </a:bodyPr>
            <a:lstStyle/>
            <a:p>
              <a:r>
                <a:rPr lang="ru-RU" b="1" dirty="0" err="1" smtClean="0">
                  <a:solidFill>
                    <a:srgbClr val="002060"/>
                  </a:solidFill>
                  <a:latin typeface="Comic Sans MS" pitchFamily="66" charset="0"/>
                </a:rPr>
                <a:t>О-в.Удовольствия</a:t>
              </a:r>
              <a:endParaRPr lang="ru-RU" b="1" dirty="0">
                <a:solidFill>
                  <a:srgbClr val="002060"/>
                </a:solidFill>
                <a:latin typeface="Comic Sans MS" pitchFamily="66" charset="0"/>
              </a:endParaRPr>
            </a:p>
          </p:txBody>
        </p:sp>
        <p:sp>
          <p:nvSpPr>
            <p:cNvPr id="23" name="TextBox 22"/>
            <p:cNvSpPr txBox="1"/>
            <p:nvPr/>
          </p:nvSpPr>
          <p:spPr>
            <a:xfrm>
              <a:off x="3131840" y="2348880"/>
              <a:ext cx="2343911" cy="369332"/>
            </a:xfrm>
            <a:prstGeom prst="rect">
              <a:avLst/>
            </a:prstGeom>
            <a:noFill/>
          </p:spPr>
          <p:txBody>
            <a:bodyPr wrap="none" rtlCol="0">
              <a:spAutoFit/>
            </a:bodyPr>
            <a:lstStyle/>
            <a:p>
              <a:r>
                <a:rPr lang="ru-RU" b="1" dirty="0" smtClean="0">
                  <a:solidFill>
                    <a:srgbClr val="002060"/>
                  </a:solidFill>
                  <a:latin typeface="Comic Sans MS" pitchFamily="66" charset="0"/>
                </a:rPr>
                <a:t>О-в Просветления</a:t>
              </a:r>
              <a:endParaRPr lang="ru-RU" b="1" dirty="0">
                <a:solidFill>
                  <a:srgbClr val="002060"/>
                </a:solidFill>
                <a:latin typeface="Comic Sans MS" pitchFamily="66" charset="0"/>
              </a:endParaRPr>
            </a:p>
          </p:txBody>
        </p:sp>
        <p:pic>
          <p:nvPicPr>
            <p:cNvPr id="24" name="Рисунок 23" descr="КОРАБЛИКИ.jpg"/>
            <p:cNvPicPr>
              <a:picLocks noChangeAspect="1"/>
            </p:cNvPicPr>
            <p:nvPr/>
          </p:nvPicPr>
          <p:blipFill>
            <a:blip r:embed="rId4" cstate="print">
              <a:clrChange>
                <a:clrFrom>
                  <a:srgbClr val="FFFFFF"/>
                </a:clrFrom>
                <a:clrTo>
                  <a:srgbClr val="FFFFFF">
                    <a:alpha val="0"/>
                  </a:srgbClr>
                </a:clrTo>
              </a:clrChange>
              <a:lum bright="-20000" contrast="30000"/>
            </a:blip>
            <a:stretch>
              <a:fillRect/>
            </a:stretch>
          </p:blipFill>
          <p:spPr>
            <a:xfrm>
              <a:off x="2339752" y="3645024"/>
              <a:ext cx="1152128" cy="1064297"/>
            </a:xfrm>
            <a:prstGeom prst="rect">
              <a:avLst/>
            </a:prstGeom>
          </p:spPr>
        </p:pic>
        <p:pic>
          <p:nvPicPr>
            <p:cNvPr id="25" name="Рисунок 24" descr="1250473979_korabli_raskraska-8.jpg"/>
            <p:cNvPicPr>
              <a:picLocks noChangeAspect="1"/>
            </p:cNvPicPr>
            <p:nvPr/>
          </p:nvPicPr>
          <p:blipFill>
            <a:blip r:embed="rId5" cstate="print">
              <a:clrChange>
                <a:clrFrom>
                  <a:srgbClr val="FFFFFF"/>
                </a:clrFrom>
                <a:clrTo>
                  <a:srgbClr val="FFFFFF">
                    <a:alpha val="0"/>
                  </a:srgbClr>
                </a:clrTo>
              </a:clrChange>
              <a:lum bright="-10000" contrast="40000"/>
            </a:blip>
            <a:srcRect t="64700" r="53642"/>
            <a:stretch>
              <a:fillRect/>
            </a:stretch>
          </p:blipFill>
          <p:spPr>
            <a:xfrm flipH="1">
              <a:off x="6444208" y="1916832"/>
              <a:ext cx="1127819" cy="1040042"/>
            </a:xfrm>
            <a:prstGeom prst="rect">
              <a:avLst/>
            </a:prstGeom>
          </p:spPr>
        </p:pic>
        <p:pic>
          <p:nvPicPr>
            <p:cNvPr id="26" name="Рисунок 25" descr="1250473979_korabli_raskraska-8.jpg"/>
            <p:cNvPicPr>
              <a:picLocks noChangeAspect="1"/>
            </p:cNvPicPr>
            <p:nvPr/>
          </p:nvPicPr>
          <p:blipFill>
            <a:blip r:embed="rId5" cstate="print">
              <a:clrChange>
                <a:clrFrom>
                  <a:srgbClr val="FFFFFF"/>
                </a:clrFrom>
                <a:clrTo>
                  <a:srgbClr val="FFFFFF">
                    <a:alpha val="0"/>
                  </a:srgbClr>
                </a:clrTo>
              </a:clrChange>
              <a:lum bright="-10000" contrast="40000"/>
            </a:blip>
            <a:srcRect l="57284" b="61550"/>
            <a:stretch>
              <a:fillRect/>
            </a:stretch>
          </p:blipFill>
          <p:spPr>
            <a:xfrm>
              <a:off x="1907704" y="1628800"/>
              <a:ext cx="1008112" cy="1049231"/>
            </a:xfrm>
            <a:prstGeom prst="rect">
              <a:avLst/>
            </a:prstGeom>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844824"/>
            <a:ext cx="5868144" cy="4401205"/>
          </a:xfrm>
          <a:prstGeom prst="rect">
            <a:avLst/>
          </a:prstGeom>
        </p:spPr>
        <p:txBody>
          <a:bodyPr wrap="square">
            <a:spAutoFit/>
          </a:bodyPr>
          <a:lstStyle/>
          <a:p>
            <a:pPr algn="just"/>
            <a:r>
              <a:rPr lang="ru-RU" sz="2000" dirty="0" smtClean="0">
                <a:solidFill>
                  <a:schemeClr val="accent1">
                    <a:lumMod val="50000"/>
                  </a:schemeClr>
                </a:solidFill>
                <a:latin typeface="Times New Roman" pitchFamily="18" charset="0"/>
                <a:cs typeface="Times New Roman" pitchFamily="18" charset="0"/>
              </a:rPr>
              <a:t>Предлагаем через </a:t>
            </a:r>
            <a:r>
              <a:rPr lang="ru-RU" sz="2000" dirty="0">
                <a:solidFill>
                  <a:schemeClr val="accent1">
                    <a:lumMod val="50000"/>
                  </a:schemeClr>
                </a:solidFill>
                <a:latin typeface="Times New Roman" pitchFamily="18" charset="0"/>
                <a:cs typeface="Times New Roman" pitchFamily="18" charset="0"/>
              </a:rPr>
              <a:t>выполнение </a:t>
            </a:r>
            <a:r>
              <a:rPr lang="ru-RU" sz="2000" dirty="0" smtClean="0">
                <a:solidFill>
                  <a:schemeClr val="accent1">
                    <a:lumMod val="50000"/>
                  </a:schemeClr>
                </a:solidFill>
                <a:latin typeface="Times New Roman" pitchFamily="18" charset="0"/>
                <a:cs typeface="Times New Roman" pitchFamily="18" charset="0"/>
              </a:rPr>
              <a:t>определенных </a:t>
            </a:r>
            <a:r>
              <a:rPr lang="ru-RU" sz="2000" dirty="0">
                <a:solidFill>
                  <a:schemeClr val="accent1">
                    <a:lumMod val="50000"/>
                  </a:schemeClr>
                </a:solidFill>
                <a:latin typeface="Times New Roman" pitchFamily="18" charset="0"/>
                <a:cs typeface="Times New Roman" pitchFamily="18" charset="0"/>
              </a:rPr>
              <a:t>движений дать рефлексивную оценку. Могут быть предложены следующие движения:</a:t>
            </a:r>
          </a:p>
          <a:p>
            <a:pPr algn="just"/>
            <a:r>
              <a:rPr lang="ru-RU" sz="2000" dirty="0">
                <a:solidFill>
                  <a:schemeClr val="accent1">
                    <a:lumMod val="50000"/>
                  </a:schemeClr>
                </a:solidFill>
                <a:latin typeface="Times New Roman" pitchFamily="18" charset="0"/>
                <a:cs typeface="Times New Roman" pitchFamily="18" charset="0"/>
              </a:rPr>
              <a:t>- </a:t>
            </a:r>
            <a:r>
              <a:rPr lang="ru-RU" sz="2000" dirty="0" smtClean="0">
                <a:solidFill>
                  <a:schemeClr val="accent1">
                    <a:lumMod val="50000"/>
                  </a:schemeClr>
                </a:solidFill>
                <a:latin typeface="Times New Roman" pitchFamily="18" charset="0"/>
                <a:cs typeface="Times New Roman" pitchFamily="18" charset="0"/>
              </a:rPr>
              <a:t>  присесть </a:t>
            </a:r>
            <a:r>
              <a:rPr lang="ru-RU" sz="2000" dirty="0">
                <a:solidFill>
                  <a:schemeClr val="accent1">
                    <a:lumMod val="50000"/>
                  </a:schemeClr>
                </a:solidFill>
                <a:latin typeface="Times New Roman" pitchFamily="18" charset="0"/>
                <a:cs typeface="Times New Roman" pitchFamily="18" charset="0"/>
              </a:rPr>
              <a:t>на корточки - очень низкая оценка, </a:t>
            </a:r>
            <a:r>
              <a:rPr lang="ru-RU" sz="2000" dirty="0" smtClean="0">
                <a:solidFill>
                  <a:schemeClr val="accent1">
                    <a:lumMod val="50000"/>
                  </a:schemeClr>
                </a:solidFill>
                <a:latin typeface="Times New Roman" pitchFamily="18" charset="0"/>
                <a:cs typeface="Times New Roman" pitchFamily="18" charset="0"/>
              </a:rPr>
              <a:t>негативное </a:t>
            </a:r>
            <a:r>
              <a:rPr lang="ru-RU" sz="2000" dirty="0">
                <a:solidFill>
                  <a:schemeClr val="accent1">
                    <a:lumMod val="50000"/>
                  </a:schemeClr>
                </a:solidFill>
                <a:latin typeface="Times New Roman" pitchFamily="18" charset="0"/>
                <a:cs typeface="Times New Roman" pitchFamily="18" charset="0"/>
              </a:rPr>
              <a:t>отношение;</a:t>
            </a:r>
          </a:p>
          <a:p>
            <a:pPr algn="just"/>
            <a:r>
              <a:rPr lang="ru-RU" sz="2000" dirty="0">
                <a:solidFill>
                  <a:schemeClr val="accent1">
                    <a:lumMod val="50000"/>
                  </a:schemeClr>
                </a:solidFill>
                <a:latin typeface="Times New Roman" pitchFamily="18" charset="0"/>
                <a:cs typeface="Times New Roman" pitchFamily="18" charset="0"/>
              </a:rPr>
              <a:t>- </a:t>
            </a:r>
            <a:r>
              <a:rPr lang="ru-RU" sz="2000" dirty="0" smtClean="0">
                <a:solidFill>
                  <a:schemeClr val="accent1">
                    <a:lumMod val="50000"/>
                  </a:schemeClr>
                </a:solidFill>
                <a:latin typeface="Times New Roman" pitchFamily="18" charset="0"/>
                <a:cs typeface="Times New Roman" pitchFamily="18" charset="0"/>
              </a:rPr>
              <a:t> присесть</a:t>
            </a:r>
            <a:r>
              <a:rPr lang="ru-RU" sz="2000" dirty="0">
                <a:solidFill>
                  <a:schemeClr val="accent1">
                    <a:lumMod val="50000"/>
                  </a:schemeClr>
                </a:solidFill>
                <a:latin typeface="Times New Roman" pitchFamily="18" charset="0"/>
                <a:cs typeface="Times New Roman" pitchFamily="18" charset="0"/>
              </a:rPr>
              <a:t>, немного согнув ноги в коленях, - </a:t>
            </a:r>
            <a:r>
              <a:rPr lang="ru-RU" sz="2000" dirty="0" smtClean="0">
                <a:solidFill>
                  <a:schemeClr val="accent1">
                    <a:lumMod val="50000"/>
                  </a:schemeClr>
                </a:solidFill>
                <a:latin typeface="Times New Roman" pitchFamily="18" charset="0"/>
                <a:cs typeface="Times New Roman" pitchFamily="18" charset="0"/>
              </a:rPr>
              <a:t>невысокая </a:t>
            </a:r>
            <a:r>
              <a:rPr lang="ru-RU" sz="2000" dirty="0">
                <a:solidFill>
                  <a:schemeClr val="accent1">
                    <a:lumMod val="50000"/>
                  </a:schemeClr>
                </a:solidFill>
                <a:latin typeface="Times New Roman" pitchFamily="18" charset="0"/>
                <a:cs typeface="Times New Roman" pitchFamily="18" charset="0"/>
              </a:rPr>
              <a:t>оценка, безразличное отношение;</a:t>
            </a:r>
          </a:p>
          <a:p>
            <a:pPr algn="just"/>
            <a:r>
              <a:rPr lang="ru-RU" sz="2000" dirty="0" smtClean="0">
                <a:solidFill>
                  <a:schemeClr val="accent1">
                    <a:lumMod val="50000"/>
                  </a:schemeClr>
                </a:solidFill>
                <a:latin typeface="Times New Roman" pitchFamily="18" charset="0"/>
                <a:cs typeface="Times New Roman" pitchFamily="18" charset="0"/>
              </a:rPr>
              <a:t>- обычная </a:t>
            </a:r>
            <a:r>
              <a:rPr lang="ru-RU" sz="2000" dirty="0">
                <a:solidFill>
                  <a:schemeClr val="accent1">
                    <a:lumMod val="50000"/>
                  </a:schemeClr>
                </a:solidFill>
                <a:latin typeface="Times New Roman" pitchFamily="18" charset="0"/>
                <a:cs typeface="Times New Roman" pitchFamily="18" charset="0"/>
              </a:rPr>
              <a:t>поза стоя, руки по швам - удовлетворитель­ная оценка, спокойное отношение;</a:t>
            </a:r>
          </a:p>
          <a:p>
            <a:pPr algn="just"/>
            <a:r>
              <a:rPr lang="ru-RU" sz="2000" dirty="0">
                <a:solidFill>
                  <a:schemeClr val="accent1">
                    <a:lumMod val="50000"/>
                  </a:schemeClr>
                </a:solidFill>
                <a:latin typeface="Times New Roman" pitchFamily="18" charset="0"/>
                <a:cs typeface="Times New Roman" pitchFamily="18" charset="0"/>
              </a:rPr>
              <a:t>-  поднять руки в локтях - хорошая оценка, </a:t>
            </a:r>
            <a:r>
              <a:rPr lang="ru-RU" sz="2000" dirty="0" smtClean="0">
                <a:solidFill>
                  <a:schemeClr val="accent1">
                    <a:lumMod val="50000"/>
                  </a:schemeClr>
                </a:solidFill>
                <a:latin typeface="Times New Roman" pitchFamily="18" charset="0"/>
                <a:cs typeface="Times New Roman" pitchFamily="18" charset="0"/>
              </a:rPr>
              <a:t>позитивное </a:t>
            </a:r>
            <a:r>
              <a:rPr lang="ru-RU" sz="2000" dirty="0">
                <a:solidFill>
                  <a:schemeClr val="accent1">
                    <a:lumMod val="50000"/>
                  </a:schemeClr>
                </a:solidFill>
                <a:latin typeface="Times New Roman" pitchFamily="18" charset="0"/>
                <a:cs typeface="Times New Roman" pitchFamily="18" charset="0"/>
              </a:rPr>
              <a:t>отношение;</a:t>
            </a:r>
          </a:p>
          <a:p>
            <a:pPr algn="just"/>
            <a:r>
              <a:rPr lang="ru-RU" sz="2000" dirty="0">
                <a:solidFill>
                  <a:schemeClr val="accent1">
                    <a:lumMod val="50000"/>
                  </a:schemeClr>
                </a:solidFill>
                <a:latin typeface="Times New Roman" pitchFamily="18" charset="0"/>
                <a:cs typeface="Times New Roman" pitchFamily="18" charset="0"/>
              </a:rPr>
              <a:t>-  </a:t>
            </a:r>
            <a:r>
              <a:rPr lang="ru-RU" sz="2000" dirty="0" smtClean="0">
                <a:solidFill>
                  <a:schemeClr val="accent1">
                    <a:lumMod val="50000"/>
                  </a:schemeClr>
                </a:solidFill>
                <a:latin typeface="Times New Roman" pitchFamily="18" charset="0"/>
                <a:cs typeface="Times New Roman" pitchFamily="18" charset="0"/>
              </a:rPr>
              <a:t>   поднять </a:t>
            </a:r>
            <a:r>
              <a:rPr lang="ru-RU" sz="2000" dirty="0">
                <a:solidFill>
                  <a:schemeClr val="accent1">
                    <a:lumMod val="50000"/>
                  </a:schemeClr>
                </a:solidFill>
                <a:latin typeface="Times New Roman" pitchFamily="18" charset="0"/>
                <a:cs typeface="Times New Roman" pitchFamily="18" charset="0"/>
              </a:rPr>
              <a:t>руки вверх, хлопая в ладоши, подняться на цыпочки - очень высокая оценка, восторженное </a:t>
            </a:r>
            <a:r>
              <a:rPr lang="ru-RU" sz="2000" dirty="0" smtClean="0">
                <a:solidFill>
                  <a:schemeClr val="accent1">
                    <a:lumMod val="50000"/>
                  </a:schemeClr>
                </a:solidFill>
                <a:latin typeface="Times New Roman" pitchFamily="18" charset="0"/>
                <a:cs typeface="Times New Roman" pitchFamily="18" charset="0"/>
              </a:rPr>
              <a:t>отношение</a:t>
            </a:r>
            <a:r>
              <a:rPr lang="ru-RU" sz="2000" dirty="0">
                <a:solidFill>
                  <a:schemeClr val="accent1">
                    <a:lumMod val="50000"/>
                  </a:schemeClr>
                </a:solidFill>
                <a:latin typeface="Times New Roman" pitchFamily="18" charset="0"/>
                <a:cs typeface="Times New Roman" pitchFamily="18" charset="0"/>
              </a:rPr>
              <a:t>.</a:t>
            </a:r>
          </a:p>
        </p:txBody>
      </p:sp>
      <p:sp>
        <p:nvSpPr>
          <p:cNvPr id="3" name="Заголовок 1"/>
          <p:cNvSpPr txBox="1">
            <a:spLocks/>
          </p:cNvSpPr>
          <p:nvPr/>
        </p:nvSpPr>
        <p:spPr>
          <a:xfrm>
            <a:off x="611560" y="764704"/>
            <a:ext cx="8229600" cy="1143000"/>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4. Метод</a:t>
            </a:r>
            <a:r>
              <a:rPr kumimoji="0" lang="ru-RU" sz="4400" b="1" i="1" u="none" strike="noStrike" kern="1200" cap="none" spc="0" normalizeH="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 «Зарядка»</a:t>
            </a:r>
            <a:r>
              <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 </a:t>
            </a:r>
            <a: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t/>
            </a:r>
            <a:b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br>
            <a:endPar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endParaRPr>
          </a:p>
        </p:txBody>
      </p:sp>
      <p:pic>
        <p:nvPicPr>
          <p:cNvPr id="5" name="Рисунок 4" descr="0027.gif"/>
          <p:cNvPicPr>
            <a:picLocks noChangeAspect="1"/>
          </p:cNvPicPr>
          <p:nvPr/>
        </p:nvPicPr>
        <p:blipFill>
          <a:blip r:embed="rId2" cstate="print"/>
          <a:stretch>
            <a:fillRect/>
          </a:stretch>
        </p:blipFill>
        <p:spPr>
          <a:xfrm>
            <a:off x="7572396" y="1643050"/>
            <a:ext cx="1152128" cy="1008112"/>
          </a:xfrm>
          <a:prstGeom prst="rect">
            <a:avLst/>
          </a:prstGeom>
        </p:spPr>
      </p:pic>
      <p:pic>
        <p:nvPicPr>
          <p:cNvPr id="6" name="Рисунок 5" descr="7_5_137[1].gif"/>
          <p:cNvPicPr>
            <a:picLocks noChangeAspect="1"/>
          </p:cNvPicPr>
          <p:nvPr/>
        </p:nvPicPr>
        <p:blipFill>
          <a:blip r:embed="rId3" cstate="print"/>
          <a:stretch>
            <a:fillRect/>
          </a:stretch>
        </p:blipFill>
        <p:spPr>
          <a:xfrm>
            <a:off x="6572264" y="3214686"/>
            <a:ext cx="819150" cy="790575"/>
          </a:xfrm>
          <a:prstGeom prst="rect">
            <a:avLst/>
          </a:prstGeom>
        </p:spPr>
      </p:pic>
      <p:pic>
        <p:nvPicPr>
          <p:cNvPr id="8" name="Рисунок 7" descr="36_7_2[1].gif"/>
          <p:cNvPicPr>
            <a:picLocks noChangeAspect="1"/>
          </p:cNvPicPr>
          <p:nvPr/>
        </p:nvPicPr>
        <p:blipFill>
          <a:blip r:embed="rId4" cstate="print"/>
          <a:stretch>
            <a:fillRect/>
          </a:stretch>
        </p:blipFill>
        <p:spPr>
          <a:xfrm>
            <a:off x="7929586" y="3929066"/>
            <a:ext cx="792088" cy="792088"/>
          </a:xfrm>
          <a:prstGeom prst="rect">
            <a:avLst/>
          </a:prstGeom>
        </p:spPr>
      </p:pic>
      <p:pic>
        <p:nvPicPr>
          <p:cNvPr id="9" name="Рисунок 8" descr="316950901.gif"/>
          <p:cNvPicPr>
            <a:picLocks noChangeAspect="1"/>
          </p:cNvPicPr>
          <p:nvPr/>
        </p:nvPicPr>
        <p:blipFill>
          <a:blip r:embed="rId5" cstate="print"/>
          <a:stretch>
            <a:fillRect/>
          </a:stretch>
        </p:blipFill>
        <p:spPr>
          <a:xfrm>
            <a:off x="7000892" y="5000636"/>
            <a:ext cx="1038225" cy="90487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683568" y="836712"/>
            <a:ext cx="8229600" cy="1143000"/>
          </a:xfrm>
          <a:prstGeom prst="rect">
            <a:avLst/>
          </a:prstGeom>
        </p:spPr>
        <p:txBody>
          <a:bodyPr>
            <a:normAutofit fontScale="90000" lnSpcReduction="20000"/>
          </a:bodyPr>
          <a:lstStyle/>
          <a:p>
            <a:pPr lvl="0" algn="ctr">
              <a:spcBef>
                <a:spcPct val="0"/>
              </a:spcBef>
            </a:pPr>
            <a:r>
              <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5. Метод</a:t>
            </a:r>
            <a:r>
              <a:rPr kumimoji="0" lang="ru-RU" sz="4400" b="1" i="1" u="none" strike="noStrike" kern="1200" cap="none" spc="0" normalizeH="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 «</a:t>
            </a:r>
            <a:r>
              <a:rPr lang="ru-RU" sz="4000" b="1" i="1" dirty="0" err="1"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Плюс-минус-интересно</a:t>
            </a:r>
            <a:r>
              <a:rPr kumimoji="0" lang="ru-RU" sz="4400" b="1" i="1" u="none" strike="noStrike" kern="1200" cap="none" spc="0" normalizeH="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a:t>
            </a:r>
            <a:r>
              <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 </a:t>
            </a:r>
            <a: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t/>
            </a:r>
            <a:b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br>
            <a:endPar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endParaRPr>
          </a:p>
        </p:txBody>
      </p:sp>
      <p:sp>
        <p:nvSpPr>
          <p:cNvPr id="3" name="Прямоугольник 2"/>
          <p:cNvSpPr/>
          <p:nvPr/>
        </p:nvSpPr>
        <p:spPr>
          <a:xfrm>
            <a:off x="323528" y="1556792"/>
            <a:ext cx="8496944" cy="2862322"/>
          </a:xfrm>
          <a:prstGeom prst="rect">
            <a:avLst/>
          </a:prstGeom>
        </p:spPr>
        <p:txBody>
          <a:bodyPr wrap="square">
            <a:spAutoFit/>
          </a:bodyPr>
          <a:lstStyle/>
          <a:p>
            <a:pPr algn="just"/>
            <a:r>
              <a:rPr lang="ru-RU" dirty="0">
                <a:solidFill>
                  <a:schemeClr val="accent1">
                    <a:lumMod val="50000"/>
                  </a:schemeClr>
                </a:solidFill>
                <a:latin typeface="Times New Roman" pitchFamily="18" charset="0"/>
                <a:cs typeface="Times New Roman" pitchFamily="18" charset="0"/>
              </a:rPr>
              <a:t>Это упражнение можно выполнять как устно, так и письменно, в зависимости от наличия времени. Для письменного выполнения предлагается заполнить таблицу из трех граф. В графу «П» - «плюс»- записывается все, что понравилось на уроке, информация и формы работы,  которые вызвали положительные эмоции, либо, по мнению ученика, могут быть ему полезны для достижения каких-то целей. В графу «М» - «минус»- записывается все, что не понравилось на уроке, показалось скучным, вызвало неприязнь, осталось непонятным, или информация, которая, по мнению ученика, оказалась для него не нужной, бесполезной . В графу «И» - «интересно»- учащиеся вписывают все любопытные факты, о которых узнали на уроке, что бы еще хотелось узнать по данной проблеме, вопросы к учителю. </a:t>
            </a:r>
          </a:p>
        </p:txBody>
      </p:sp>
      <p:graphicFrame>
        <p:nvGraphicFramePr>
          <p:cNvPr id="4" name="Таблица 3"/>
          <p:cNvGraphicFramePr>
            <a:graphicFrameLocks noGrp="1"/>
          </p:cNvGraphicFramePr>
          <p:nvPr/>
        </p:nvGraphicFramePr>
        <p:xfrm>
          <a:off x="827585" y="4725144"/>
          <a:ext cx="4680519" cy="1584176"/>
        </p:xfrm>
        <a:graphic>
          <a:graphicData uri="http://schemas.openxmlformats.org/drawingml/2006/table">
            <a:tbl>
              <a:tblPr/>
              <a:tblGrid>
                <a:gridCol w="1560010"/>
                <a:gridCol w="1560010"/>
                <a:gridCol w="1560499"/>
              </a:tblGrid>
              <a:tr h="792088">
                <a:tc>
                  <a:txBody>
                    <a:bodyPr/>
                    <a:lstStyle/>
                    <a:p>
                      <a:pPr algn="ctr">
                        <a:lnSpc>
                          <a:spcPct val="115000"/>
                        </a:lnSpc>
                        <a:spcAft>
                          <a:spcPts val="0"/>
                        </a:spcAft>
                      </a:pPr>
                      <a:r>
                        <a:rPr lang="ru-RU" sz="2000" b="1" i="1" dirty="0">
                          <a:solidFill>
                            <a:schemeClr val="accent1">
                              <a:lumMod val="75000"/>
                            </a:schemeClr>
                          </a:solidFill>
                          <a:latin typeface="Times New Roman"/>
                          <a:ea typeface="Times New Roman"/>
                          <a:cs typeface="Times New Roman"/>
                        </a:rPr>
                        <a:t>Плюс</a:t>
                      </a:r>
                      <a:endParaRPr lang="ru-RU" sz="2000" i="1" dirty="0">
                        <a:solidFill>
                          <a:schemeClr val="accent1">
                            <a:lumMod val="7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i="1" dirty="0">
                          <a:solidFill>
                            <a:schemeClr val="accent1">
                              <a:lumMod val="75000"/>
                            </a:schemeClr>
                          </a:solidFill>
                          <a:latin typeface="Times New Roman"/>
                          <a:ea typeface="Times New Roman"/>
                          <a:cs typeface="Times New Roman"/>
                        </a:rPr>
                        <a:t>Минус</a:t>
                      </a:r>
                      <a:endParaRPr lang="ru-RU" sz="2000" i="1" dirty="0">
                        <a:solidFill>
                          <a:schemeClr val="accent1">
                            <a:lumMod val="7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i="1" dirty="0">
                          <a:solidFill>
                            <a:schemeClr val="accent1">
                              <a:lumMod val="75000"/>
                            </a:schemeClr>
                          </a:solidFill>
                          <a:latin typeface="Times New Roman"/>
                          <a:ea typeface="Times New Roman"/>
                          <a:cs typeface="Times New Roman"/>
                        </a:rPr>
                        <a:t>Интересно</a:t>
                      </a:r>
                      <a:endParaRPr lang="ru-RU" sz="2000" i="1" dirty="0">
                        <a:solidFill>
                          <a:schemeClr val="accent1">
                            <a:lumMod val="7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88">
                <a:tc>
                  <a:txBody>
                    <a:bodyPr/>
                    <a:lstStyle/>
                    <a:p>
                      <a:pPr algn="just">
                        <a:lnSpc>
                          <a:spcPct val="115000"/>
                        </a:lnSpc>
                        <a:spcAft>
                          <a:spcPts val="0"/>
                        </a:spcAft>
                      </a:pP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5" name="Picture 2"/>
          <p:cNvPicPr>
            <a:picLocks noChangeAspect="1" noChangeArrowheads="1"/>
          </p:cNvPicPr>
          <p:nvPr/>
        </p:nvPicPr>
        <p:blipFill>
          <a:blip r:embed="rId2" cstate="print"/>
          <a:stretch>
            <a:fillRect/>
          </a:stretch>
        </p:blipFill>
        <p:spPr bwMode="auto">
          <a:xfrm>
            <a:off x="6660232" y="4437112"/>
            <a:ext cx="1872208" cy="201218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58" y="2857497"/>
          <a:ext cx="7095162" cy="3500462"/>
        </p:xfrm>
        <a:graphic>
          <a:graphicData uri="http://schemas.openxmlformats.org/drawingml/2006/table">
            <a:tbl>
              <a:tblPr>
                <a:tableStyleId>{BC89EF96-8CEA-46FF-86C4-4CE0E7609802}</a:tableStyleId>
              </a:tblPr>
              <a:tblGrid>
                <a:gridCol w="3547581"/>
                <a:gridCol w="3547581"/>
              </a:tblGrid>
              <a:tr h="3500462">
                <a:tc>
                  <a:txBody>
                    <a:bodyPr/>
                    <a:lstStyle/>
                    <a:p>
                      <a:pPr algn="just">
                        <a:lnSpc>
                          <a:spcPct val="115000"/>
                        </a:lnSpc>
                        <a:spcAft>
                          <a:spcPts val="0"/>
                        </a:spcAft>
                      </a:pPr>
                      <a:r>
                        <a:rPr lang="ru-RU" sz="1600" b="1" i="1" dirty="0">
                          <a:latin typeface="Times New Roman" pitchFamily="18" charset="0"/>
                          <a:cs typeface="Times New Roman" pitchFamily="18" charset="0"/>
                        </a:rPr>
                        <a:t>1. На уроке я работал</a:t>
                      </a:r>
                    </a:p>
                    <a:p>
                      <a:pPr algn="just">
                        <a:lnSpc>
                          <a:spcPct val="115000"/>
                        </a:lnSpc>
                        <a:spcBef>
                          <a:spcPts val="600"/>
                        </a:spcBef>
                        <a:spcAft>
                          <a:spcPts val="0"/>
                        </a:spcAft>
                      </a:pPr>
                      <a:r>
                        <a:rPr lang="ru-RU" sz="1600" b="1" i="1" dirty="0">
                          <a:latin typeface="Times New Roman" pitchFamily="18" charset="0"/>
                          <a:cs typeface="Times New Roman" pitchFamily="18" charset="0"/>
                        </a:rPr>
                        <a:t>2. Своей работой на уроке я</a:t>
                      </a:r>
                    </a:p>
                    <a:p>
                      <a:pPr algn="just">
                        <a:lnSpc>
                          <a:spcPct val="115000"/>
                        </a:lnSpc>
                        <a:spcBef>
                          <a:spcPts val="600"/>
                        </a:spcBef>
                        <a:spcAft>
                          <a:spcPts val="0"/>
                        </a:spcAft>
                      </a:pPr>
                      <a:r>
                        <a:rPr lang="ru-RU" sz="1600" b="1" i="1" dirty="0">
                          <a:latin typeface="Times New Roman" pitchFamily="18" charset="0"/>
                          <a:cs typeface="Times New Roman" pitchFamily="18" charset="0"/>
                        </a:rPr>
                        <a:t>3. Урок для меня показался</a:t>
                      </a:r>
                    </a:p>
                    <a:p>
                      <a:pPr algn="just">
                        <a:lnSpc>
                          <a:spcPct val="115000"/>
                        </a:lnSpc>
                        <a:spcBef>
                          <a:spcPts val="600"/>
                        </a:spcBef>
                        <a:spcAft>
                          <a:spcPts val="0"/>
                        </a:spcAft>
                      </a:pPr>
                      <a:r>
                        <a:rPr lang="ru-RU" sz="1600" b="1" i="1" dirty="0">
                          <a:latin typeface="Times New Roman" pitchFamily="18" charset="0"/>
                          <a:cs typeface="Times New Roman" pitchFamily="18" charset="0"/>
                        </a:rPr>
                        <a:t>4. За урок я</a:t>
                      </a:r>
                    </a:p>
                    <a:p>
                      <a:pPr algn="just">
                        <a:lnSpc>
                          <a:spcPct val="115000"/>
                        </a:lnSpc>
                        <a:spcBef>
                          <a:spcPts val="600"/>
                        </a:spcBef>
                        <a:spcAft>
                          <a:spcPts val="0"/>
                        </a:spcAft>
                      </a:pPr>
                      <a:r>
                        <a:rPr lang="ru-RU" sz="1600" b="1" i="1" dirty="0">
                          <a:latin typeface="Times New Roman" pitchFamily="18" charset="0"/>
                          <a:cs typeface="Times New Roman" pitchFamily="18" charset="0"/>
                        </a:rPr>
                        <a:t>5. Мое настроение</a:t>
                      </a:r>
                    </a:p>
                    <a:p>
                      <a:pPr algn="just">
                        <a:lnSpc>
                          <a:spcPct val="115000"/>
                        </a:lnSpc>
                        <a:spcBef>
                          <a:spcPts val="600"/>
                        </a:spcBef>
                        <a:spcAft>
                          <a:spcPts val="0"/>
                        </a:spcAft>
                      </a:pPr>
                      <a:r>
                        <a:rPr lang="ru-RU" sz="1600" b="1" i="1" dirty="0">
                          <a:latin typeface="Times New Roman" pitchFamily="18" charset="0"/>
                          <a:cs typeface="Times New Roman" pitchFamily="18" charset="0"/>
                        </a:rPr>
                        <a:t>6. Материал урока мне был</a:t>
                      </a:r>
                    </a:p>
                    <a:p>
                      <a:pPr algn="just">
                        <a:lnSpc>
                          <a:spcPct val="115000"/>
                        </a:lnSpc>
                        <a:spcBef>
                          <a:spcPts val="600"/>
                        </a:spcBef>
                        <a:spcAft>
                          <a:spcPts val="0"/>
                        </a:spcAft>
                      </a:pPr>
                      <a:r>
                        <a:rPr lang="ru-RU" sz="1600" b="1" i="1" dirty="0">
                          <a:latin typeface="Times New Roman" pitchFamily="18" charset="0"/>
                          <a:cs typeface="Times New Roman" pitchFamily="18" charset="0"/>
                        </a:rPr>
                        <a:t>7. Домашнее задание мне кажется</a:t>
                      </a:r>
                      <a:endParaRPr lang="ru-RU" sz="1600" b="1" i="1" dirty="0">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ru-RU" sz="1600" b="1" i="1" dirty="0">
                          <a:latin typeface="Times New Roman" pitchFamily="18" charset="0"/>
                          <a:cs typeface="Times New Roman" pitchFamily="18" charset="0"/>
                        </a:rPr>
                        <a:t>активно / пассивно</a:t>
                      </a:r>
                    </a:p>
                    <a:p>
                      <a:pPr algn="just">
                        <a:lnSpc>
                          <a:spcPct val="115000"/>
                        </a:lnSpc>
                        <a:spcBef>
                          <a:spcPts val="600"/>
                        </a:spcBef>
                        <a:spcAft>
                          <a:spcPts val="0"/>
                        </a:spcAft>
                      </a:pPr>
                      <a:r>
                        <a:rPr lang="ru-RU" sz="1600" b="1" i="1" dirty="0">
                          <a:latin typeface="Times New Roman" pitchFamily="18" charset="0"/>
                          <a:cs typeface="Times New Roman" pitchFamily="18" charset="0"/>
                        </a:rPr>
                        <a:t>доволен / не доволен</a:t>
                      </a:r>
                    </a:p>
                    <a:p>
                      <a:pPr algn="just">
                        <a:lnSpc>
                          <a:spcPct val="115000"/>
                        </a:lnSpc>
                        <a:spcBef>
                          <a:spcPts val="600"/>
                        </a:spcBef>
                        <a:spcAft>
                          <a:spcPts val="0"/>
                        </a:spcAft>
                      </a:pPr>
                      <a:r>
                        <a:rPr lang="ru-RU" sz="1600" b="1" i="1" dirty="0">
                          <a:latin typeface="Times New Roman" pitchFamily="18" charset="0"/>
                          <a:cs typeface="Times New Roman" pitchFamily="18" charset="0"/>
                        </a:rPr>
                        <a:t>коротким / длинным</a:t>
                      </a:r>
                    </a:p>
                    <a:p>
                      <a:pPr algn="just">
                        <a:lnSpc>
                          <a:spcPct val="115000"/>
                        </a:lnSpc>
                        <a:spcBef>
                          <a:spcPts val="600"/>
                        </a:spcBef>
                        <a:spcAft>
                          <a:spcPts val="0"/>
                        </a:spcAft>
                      </a:pPr>
                      <a:r>
                        <a:rPr lang="ru-RU" sz="1600" b="1" i="1" dirty="0">
                          <a:latin typeface="Times New Roman" pitchFamily="18" charset="0"/>
                          <a:cs typeface="Times New Roman" pitchFamily="18" charset="0"/>
                        </a:rPr>
                        <a:t>не устал / </a:t>
                      </a:r>
                      <a:r>
                        <a:rPr lang="ru-RU" sz="1600" b="1" i="1" dirty="0" err="1">
                          <a:latin typeface="Times New Roman" pitchFamily="18" charset="0"/>
                          <a:cs typeface="Times New Roman" pitchFamily="18" charset="0"/>
                        </a:rPr>
                        <a:t>устал</a:t>
                      </a:r>
                      <a:endParaRPr lang="ru-RU" sz="1600" b="1" i="1" dirty="0">
                        <a:latin typeface="Times New Roman" pitchFamily="18" charset="0"/>
                        <a:cs typeface="Times New Roman" pitchFamily="18" charset="0"/>
                      </a:endParaRPr>
                    </a:p>
                    <a:p>
                      <a:pPr algn="just">
                        <a:lnSpc>
                          <a:spcPct val="115000"/>
                        </a:lnSpc>
                        <a:spcBef>
                          <a:spcPts val="600"/>
                        </a:spcBef>
                        <a:spcAft>
                          <a:spcPts val="0"/>
                        </a:spcAft>
                      </a:pPr>
                      <a:r>
                        <a:rPr lang="ru-RU" sz="1600" b="1" i="1" dirty="0">
                          <a:latin typeface="Times New Roman" pitchFamily="18" charset="0"/>
                          <a:cs typeface="Times New Roman" pitchFamily="18" charset="0"/>
                        </a:rPr>
                        <a:t>стало лучше / стало хуже</a:t>
                      </a:r>
                    </a:p>
                    <a:p>
                      <a:pPr algn="just">
                        <a:lnSpc>
                          <a:spcPct val="115000"/>
                        </a:lnSpc>
                        <a:spcBef>
                          <a:spcPts val="600"/>
                        </a:spcBef>
                        <a:spcAft>
                          <a:spcPts val="0"/>
                        </a:spcAft>
                      </a:pPr>
                      <a:r>
                        <a:rPr lang="ru-RU" sz="1600" b="1" i="1" dirty="0">
                          <a:latin typeface="Times New Roman" pitchFamily="18" charset="0"/>
                          <a:cs typeface="Times New Roman" pitchFamily="18" charset="0"/>
                        </a:rPr>
                        <a:t>понятен / не понятен</a:t>
                      </a:r>
                    </a:p>
                    <a:p>
                      <a:pPr algn="just">
                        <a:lnSpc>
                          <a:spcPct val="115000"/>
                        </a:lnSpc>
                        <a:spcAft>
                          <a:spcPts val="0"/>
                        </a:spcAft>
                      </a:pPr>
                      <a:r>
                        <a:rPr lang="ru-RU" sz="1600" b="1" i="1" dirty="0">
                          <a:latin typeface="Times New Roman" pitchFamily="18" charset="0"/>
                          <a:cs typeface="Times New Roman" pitchFamily="18" charset="0"/>
                        </a:rPr>
                        <a:t>полезен / бесполезен</a:t>
                      </a:r>
                    </a:p>
                    <a:p>
                      <a:pPr algn="just">
                        <a:lnSpc>
                          <a:spcPct val="115000"/>
                        </a:lnSpc>
                        <a:spcAft>
                          <a:spcPts val="0"/>
                        </a:spcAft>
                      </a:pPr>
                      <a:r>
                        <a:rPr lang="ru-RU" sz="1600" b="1" i="1" dirty="0">
                          <a:latin typeface="Times New Roman" pitchFamily="18" charset="0"/>
                          <a:cs typeface="Times New Roman" pitchFamily="18" charset="0"/>
                        </a:rPr>
                        <a:t>интересен / скучен</a:t>
                      </a:r>
                    </a:p>
                    <a:p>
                      <a:pPr algn="just">
                        <a:lnSpc>
                          <a:spcPct val="115000"/>
                        </a:lnSpc>
                        <a:spcBef>
                          <a:spcPts val="600"/>
                        </a:spcBef>
                        <a:spcAft>
                          <a:spcPts val="0"/>
                        </a:spcAft>
                      </a:pPr>
                      <a:r>
                        <a:rPr lang="ru-RU" sz="1600" b="1" i="1" dirty="0">
                          <a:latin typeface="Times New Roman" pitchFamily="18" charset="0"/>
                          <a:cs typeface="Times New Roman" pitchFamily="18" charset="0"/>
                        </a:rPr>
                        <a:t>легким / трудным</a:t>
                      </a:r>
                    </a:p>
                    <a:p>
                      <a:pPr algn="just">
                        <a:lnSpc>
                          <a:spcPct val="115000"/>
                        </a:lnSpc>
                        <a:spcAft>
                          <a:spcPts val="0"/>
                        </a:spcAft>
                      </a:pPr>
                      <a:r>
                        <a:rPr lang="ru-RU" sz="1600" b="1" i="1" dirty="0">
                          <a:latin typeface="Times New Roman" pitchFamily="18" charset="0"/>
                          <a:cs typeface="Times New Roman" pitchFamily="18" charset="0"/>
                        </a:rPr>
                        <a:t>интересным / неинтересным</a:t>
                      </a:r>
                      <a:endParaRPr lang="ru-RU" sz="1600" b="1" i="1" dirty="0">
                        <a:latin typeface="Times New Roman" pitchFamily="18" charset="0"/>
                        <a:ea typeface="Times New Roman"/>
                        <a:cs typeface="Times New Roman" pitchFamily="18" charset="0"/>
                      </a:endParaRPr>
                    </a:p>
                  </a:txBody>
                  <a:tcPr marL="68580" marR="68580" marT="0" marB="0"/>
                </a:tc>
              </a:tr>
            </a:tbl>
          </a:graphicData>
        </a:graphic>
      </p:graphicFrame>
      <p:sp>
        <p:nvSpPr>
          <p:cNvPr id="22529" name="Rectangle 1"/>
          <p:cNvSpPr>
            <a:spLocks noChangeArrowheads="1"/>
          </p:cNvSpPr>
          <p:nvPr/>
        </p:nvSpPr>
        <p:spPr bwMode="auto">
          <a:xfrm>
            <a:off x="214282" y="1741464"/>
            <a:ext cx="831815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b="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Школьникам предлагается небольшая </a:t>
            </a:r>
            <a:r>
              <a:rPr kumimoji="0" lang="ru-RU" b="1"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анкета,</a:t>
            </a:r>
            <a:r>
              <a:rPr kumimoji="0" lang="ru-RU" b="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 наполнение которой можно менять, дополнять в зависимости от того, на какие элементы урока обращается особое внимание. Можно попросить обучающихся аргументировать свой ответ.</a:t>
            </a:r>
          </a:p>
          <a:p>
            <a:pPr marL="0" marR="0" lvl="0" indent="342900" algn="just" defTabSz="914400" rtl="0" eaLnBrk="0" fontAlgn="base" latinLnBrk="0" hangingPunct="0">
              <a:lnSpc>
                <a:spcPct val="100000"/>
              </a:lnSpc>
              <a:spcBef>
                <a:spcPct val="0"/>
              </a:spcBef>
              <a:spcAft>
                <a:spcPct val="0"/>
              </a:spcAft>
              <a:buClrTx/>
              <a:buSzTx/>
              <a:buFontTx/>
              <a:buNone/>
              <a:tabLst/>
            </a:pPr>
            <a:endParaRPr kumimoji="0" lang="ru-RU" b="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Заголовок 1"/>
          <p:cNvSpPr txBox="1">
            <a:spLocks/>
          </p:cNvSpPr>
          <p:nvPr/>
        </p:nvSpPr>
        <p:spPr>
          <a:xfrm>
            <a:off x="683568" y="836712"/>
            <a:ext cx="8229600" cy="1143000"/>
          </a:xfrm>
          <a:prstGeom prst="rect">
            <a:avLst/>
          </a:prstGeom>
        </p:spPr>
        <p:txBody>
          <a:bodyPr>
            <a:normAutofit fontScale="90000" lnSpcReduction="20000"/>
          </a:bodyPr>
          <a:lstStyle/>
          <a:p>
            <a:pPr lvl="0" algn="ctr">
              <a:spcBef>
                <a:spcPct val="0"/>
              </a:spcBef>
            </a:pPr>
            <a:r>
              <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6. Метод</a:t>
            </a:r>
            <a:r>
              <a:rPr kumimoji="0" lang="ru-RU" sz="4400" b="1" i="1" u="none" strike="noStrike" kern="1200" cap="none" spc="0" normalizeH="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 «</a:t>
            </a:r>
            <a:r>
              <a:rPr lang="ru-RU" sz="4000" b="1" i="1"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Анкета</a:t>
            </a:r>
            <a:r>
              <a:rPr kumimoji="0" lang="ru-RU" sz="4400" b="1" i="1" u="none" strike="noStrike" kern="1200" cap="none" spc="0" normalizeH="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a:t>
            </a:r>
            <a:r>
              <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Times New Roman" pitchFamily="18" charset="0"/>
                <a:cs typeface="Times New Roman" pitchFamily="18" charset="0"/>
              </a:rPr>
              <a:t> </a:t>
            </a:r>
            <a: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t/>
            </a:r>
            <a:br>
              <a:rPr kumimoji="0" lang="ru-RU" sz="40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rPr>
            </a:br>
            <a:endParaRPr kumimoji="0" lang="ru-RU" sz="4400" b="1" i="1" u="none" strike="noStrike" kern="1200" cap="none" spc="0" normalizeH="0" baseline="0" noProof="0" dirty="0" smtClean="0">
              <a:ln w="1905"/>
              <a:solidFill>
                <a:srgbClr val="0070C0"/>
              </a:solidFill>
              <a:effectLst>
                <a:innerShdw blurRad="69850" dist="43180" dir="5400000">
                  <a:srgbClr val="000000">
                    <a:alpha val="65000"/>
                  </a:srgbClr>
                </a:innerShdw>
              </a:effectLst>
              <a:uLnTx/>
              <a:uFillTx/>
              <a:latin typeface="Times New Roman" pitchFamily="18" charset="0"/>
              <a:ea typeface="+mj-ea"/>
              <a:cs typeface="Times New Roman" pitchFamily="18" charset="0"/>
            </a:endParaRPr>
          </a:p>
        </p:txBody>
      </p:sp>
      <p:pic>
        <p:nvPicPr>
          <p:cNvPr id="6" name="Рисунок 5" descr="570721147.gif"/>
          <p:cNvPicPr>
            <a:picLocks noChangeAspect="1"/>
          </p:cNvPicPr>
          <p:nvPr/>
        </p:nvPicPr>
        <p:blipFill>
          <a:blip r:embed="rId2" cstate="print"/>
          <a:stretch>
            <a:fillRect/>
          </a:stretch>
        </p:blipFill>
        <p:spPr>
          <a:xfrm>
            <a:off x="7643834" y="3643314"/>
            <a:ext cx="1285884" cy="121444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237.jpg"/>
          <p:cNvPicPr>
            <a:picLocks noChangeAspect="1"/>
          </p:cNvPicPr>
          <p:nvPr/>
        </p:nvPicPr>
        <p:blipFill>
          <a:blip r:embed="rId2" cstate="print">
            <a:clrChange>
              <a:clrFrom>
                <a:srgbClr val="FFFFFF"/>
              </a:clrFrom>
              <a:clrTo>
                <a:srgbClr val="FFFFFF">
                  <a:alpha val="0"/>
                </a:srgbClr>
              </a:clrTo>
            </a:clrChange>
            <a:lum bright="-20000" contrast="40000"/>
          </a:blip>
          <a:srcRect t="51449" r="43088"/>
          <a:stretch>
            <a:fillRect/>
          </a:stretch>
        </p:blipFill>
        <p:spPr>
          <a:xfrm>
            <a:off x="2987824" y="3898348"/>
            <a:ext cx="2880320" cy="2959652"/>
          </a:xfrm>
          <a:prstGeom prst="rect">
            <a:avLst/>
          </a:prstGeom>
        </p:spPr>
      </p:pic>
      <p:sp>
        <p:nvSpPr>
          <p:cNvPr id="2" name="Заголовок 1"/>
          <p:cNvSpPr>
            <a:spLocks noGrp="1"/>
          </p:cNvSpPr>
          <p:nvPr>
            <p:ph type="title"/>
          </p:nvPr>
        </p:nvSpPr>
        <p:spPr>
          <a:xfrm>
            <a:off x="683568" y="764704"/>
            <a:ext cx="8229600" cy="1143000"/>
          </a:xfrm>
        </p:spPr>
        <p:txBody>
          <a:bodyPr>
            <a:normAutofit fontScale="90000"/>
          </a:bodyPr>
          <a:lstStyle/>
          <a:p>
            <a:r>
              <a:rPr lang="ru-RU" b="1" i="1"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7. Вопросы</a:t>
            </a:r>
            <a:r>
              <a:rPr lang="ru-RU" b="1" i="1" dirty="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 требующие </a:t>
            </a:r>
            <a:r>
              <a:rPr lang="ru-RU" b="1" i="1" dirty="0" smtClean="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многовариантные ответы:</a:t>
            </a:r>
            <a:r>
              <a:rPr lang="ru-RU" b="1" i="1" dirty="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t/>
            </a:r>
            <a:br>
              <a:rPr lang="ru-RU" b="1" i="1" dirty="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rPr>
            </a:br>
            <a:endParaRPr lang="ru-RU" b="1" i="1" dirty="0">
              <a:ln w="1905"/>
              <a:solidFill>
                <a:srgbClr val="0070C0"/>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3" name="Прямоугольник 2"/>
          <p:cNvSpPr/>
          <p:nvPr/>
        </p:nvSpPr>
        <p:spPr>
          <a:xfrm>
            <a:off x="971600" y="1772816"/>
            <a:ext cx="7254552" cy="2246769"/>
          </a:xfrm>
          <a:prstGeom prst="rect">
            <a:avLst/>
          </a:prstGeom>
        </p:spPr>
        <p:txBody>
          <a:bodyPr wrap="square">
            <a:spAutoFit/>
          </a:bodyPr>
          <a:lstStyle/>
          <a:p>
            <a:pPr marL="514350" indent="-514350">
              <a:buFont typeface="Wingdings" pitchFamily="2" charset="2"/>
              <a:buChar char="§"/>
            </a:pPr>
            <a:r>
              <a:rPr lang="ru-RU" sz="2800" dirty="0">
                <a:solidFill>
                  <a:schemeClr val="accent1">
                    <a:lumMod val="50000"/>
                  </a:schemeClr>
                </a:solidFill>
                <a:latin typeface="Times New Roman" pitchFamily="18" charset="0"/>
                <a:cs typeface="Times New Roman" pitchFamily="18" charset="0"/>
              </a:rPr>
              <a:t>Почему было трудно? </a:t>
            </a:r>
          </a:p>
          <a:p>
            <a:pPr marL="514350" indent="-514350">
              <a:buFont typeface="Wingdings" pitchFamily="2" charset="2"/>
              <a:buChar char="§"/>
            </a:pPr>
            <a:r>
              <a:rPr lang="ru-RU" sz="2800" dirty="0">
                <a:solidFill>
                  <a:schemeClr val="accent1">
                    <a:lumMod val="50000"/>
                  </a:schemeClr>
                </a:solidFill>
                <a:latin typeface="Times New Roman" pitchFamily="18" charset="0"/>
                <a:cs typeface="Times New Roman" pitchFamily="18" charset="0"/>
              </a:rPr>
              <a:t>Что открыли, узнали на уроке?</a:t>
            </a:r>
          </a:p>
          <a:p>
            <a:pPr marL="514350" indent="-514350">
              <a:buFont typeface="Wingdings" pitchFamily="2" charset="2"/>
              <a:buChar char="§"/>
            </a:pPr>
            <a:r>
              <a:rPr lang="ru-RU" sz="2800" dirty="0">
                <a:solidFill>
                  <a:schemeClr val="accent1">
                    <a:lumMod val="50000"/>
                  </a:schemeClr>
                </a:solidFill>
                <a:latin typeface="Times New Roman" pitchFamily="18" charset="0"/>
                <a:cs typeface="Times New Roman" pitchFamily="18" charset="0"/>
              </a:rPr>
              <a:t>Оправдались ли ваши ожидания от урока?</a:t>
            </a:r>
          </a:p>
          <a:p>
            <a:pPr marL="514350" indent="-514350">
              <a:buFont typeface="Wingdings" pitchFamily="2" charset="2"/>
              <a:buChar char="§"/>
            </a:pPr>
            <a:r>
              <a:rPr lang="ru-RU" sz="2800" dirty="0">
                <a:solidFill>
                  <a:schemeClr val="accent1">
                    <a:lumMod val="50000"/>
                  </a:schemeClr>
                </a:solidFill>
                <a:latin typeface="Times New Roman" pitchFamily="18" charset="0"/>
                <a:cs typeface="Times New Roman" pitchFamily="18" charset="0"/>
              </a:rPr>
              <a:t>Что вы взяли с сегодняшнего урока?</a:t>
            </a:r>
          </a:p>
          <a:p>
            <a:pPr marL="514350" indent="-514350">
              <a:buFont typeface="Wingdings" pitchFamily="2" charset="2"/>
              <a:buChar char="§"/>
            </a:pPr>
            <a:r>
              <a:rPr lang="ru-RU" sz="2800" dirty="0">
                <a:solidFill>
                  <a:schemeClr val="accent1">
                    <a:lumMod val="50000"/>
                  </a:schemeClr>
                </a:solidFill>
                <a:latin typeface="Times New Roman" pitchFamily="18" charset="0"/>
                <a:cs typeface="Times New Roman" pitchFamily="18" charset="0"/>
              </a:rPr>
              <a:t>Над чем заставил задуматься урок?</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dc37da6d8cf793ca9671c82538b8359ac8b2ec"/>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1684</Words>
  <Application>Microsoft Office PowerPoint</Application>
  <PresentationFormat>Экран (4:3)</PresentationFormat>
  <Paragraphs>210</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Тема Office</vt:lpstr>
      <vt:lpstr>Копилка примеров рефлексии на уроках по ФГОС НОО   </vt:lpstr>
      <vt:lpstr>Слайд 2</vt:lpstr>
      <vt:lpstr>2. Техника «Рефлексивная мишень»  </vt:lpstr>
      <vt:lpstr>Слайд 4</vt:lpstr>
      <vt:lpstr>Слайд 5</vt:lpstr>
      <vt:lpstr>Слайд 6</vt:lpstr>
      <vt:lpstr>Слайд 7</vt:lpstr>
      <vt:lpstr>Слайд 8</vt:lpstr>
      <vt:lpstr>7. Вопросы, требующие многовариантные ответы: </vt:lpstr>
      <vt:lpstr>Слайд 10</vt:lpstr>
      <vt:lpstr>8.   «Лист самооценки»  </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vector>
  </TitlesOfParts>
  <Company>WareZ Provider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www.PHILka.RU</dc:creator>
  <cp:lastModifiedBy>Q</cp:lastModifiedBy>
  <cp:revision>32</cp:revision>
  <dcterms:created xsi:type="dcterms:W3CDTF">2012-03-18T10:27:21Z</dcterms:created>
  <dcterms:modified xsi:type="dcterms:W3CDTF">2014-12-14T05:09:19Z</dcterms:modified>
</cp:coreProperties>
</file>